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335" r:id="rId9"/>
    <p:sldId id="298" r:id="rId10"/>
    <p:sldId id="262" r:id="rId11"/>
    <p:sldId id="263"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452" autoAdjust="0"/>
  </p:normalViewPr>
  <p:slideViewPr>
    <p:cSldViewPr snapToGrid="0" snapToObjects="1">
      <p:cViewPr varScale="1">
        <p:scale>
          <a:sx n="58" d="100"/>
          <a:sy n="58" d="100"/>
        </p:scale>
        <p:origin x="109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drijeGuha/Applied-Data-Science-Capstone/blob/825d814d00e4c4e7dd9eaa1284906f2c7bb99060/module_2/Lab%20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drijeGuha/Applied-Data-Science-Capstone/blob/825d814d00e4c4e7dd9eaa1284906f2c7bb99060/module_2/Lab%205/jupyter-labs-eda-dataviz.ipynb.jupyterlite.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drijeGuha/Applied-Data-Science-Capstone/blob/825d814d00e4c4e7dd9eaa1284906f2c7bb99060/module_3/Lab%206/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drijeGuha/Applied-Data-Science-Capstone/blob/825d814d00e4c4e7dd9eaa1284906f2c7bb99060/module_3/Lab%207/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drijeGuha/Applied-Data-Science-Capstone/blob/825d814d00e4c4e7dd9eaa1284906f2c7bb99060/module_4/Lab%208/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coursera.org/professional-certificates/ibm-data-scien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hyperlink" Target="https://datascience.stackexchange.com/a/33050" TargetMode="External"/><Relationship Id="rId3" Type="http://schemas.openxmlformats.org/officeDocument/2006/relationships/image" Target="../media/image3.png"/><Relationship Id="rId7" Type="http://schemas.openxmlformats.org/officeDocument/2006/relationships/hyperlink" Target="https://aviationweek.com/defense-space/space/podcast-interview-spacexs-elon-mus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AdrijeGuha/Applied-Data-Science-Capstone" TargetMode="External"/><Relationship Id="rId5" Type="http://schemas.openxmlformats.org/officeDocument/2006/relationships/hyperlink" Target="https://www.coursera.org/instructor/yanluo" TargetMode="External"/><Relationship Id="rId4" Type="http://schemas.openxmlformats.org/officeDocument/2006/relationships/hyperlink" Target="https://www.coursera.org/instructor/~28511493" TargetMode="External"/><Relationship Id="rId9" Type="http://schemas.openxmlformats.org/officeDocument/2006/relationships/hyperlink" Target="https://www.spacex.com/vehicles/falcon-9/"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drijeGuha/Applied-Data-Science-Capstone/blob/825d814d00e4c4e7dd9eaa1284906f2c7bb99060/module_1/Lab%2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github.com/AdrijeGuha/Applied-Data-Science-Capstone/blob/825d814d00e4c4e7dd9eaa1284906f2c7bb99060/module_1/Lab%202/jupyter-labs-web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drijeGuha/Applied-Data-Science-Capstone/blob/825d814d00e4c4e7dd9eaa1284906f2c7bb99060/module_1/Lab%203/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ADRIJE GUHA</a:t>
            </a:r>
          </a:p>
          <a:p>
            <a:r>
              <a:rPr lang="en-US">
                <a:solidFill>
                  <a:schemeClr val="bg2"/>
                </a:solidFill>
                <a:latin typeface="Abadi"/>
                <a:ea typeface="SF Pro" pitchFamily="2" charset="0"/>
                <a:cs typeface="SF Pro" pitchFamily="2" charset="0"/>
              </a:rPr>
              <a:t>July 24, </a:t>
            </a:r>
            <a:r>
              <a:rPr lang="en-US" dirty="0">
                <a:solidFill>
                  <a:schemeClr val="bg2"/>
                </a:solidFill>
                <a:latin typeface="Abadi"/>
                <a:ea typeface="SF Pro" pitchFamily="2" charset="0"/>
                <a:cs typeface="SF Pro" pitchFamily="2" charset="0"/>
              </a:rPr>
              <a:t>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8059"/>
            <a:ext cx="4259190" cy="3357218"/>
          </a:xfrm>
          <a:prstGeom prst="rect">
            <a:avLst/>
          </a:prstGeom>
        </p:spPr>
        <p:txBody>
          <a:bodyPr lIns="91440" tIns="45720" rIns="91440" bIns="45720" anchor="t"/>
          <a:lstStyle/>
          <a:p>
            <a:pPr marL="0" indent="0">
              <a:lnSpc>
                <a:spcPct val="100000"/>
              </a:lnSpc>
              <a:spcBef>
                <a:spcPts val="1400"/>
              </a:spcBef>
              <a:buNone/>
            </a:pPr>
            <a:r>
              <a:rPr lang="en-US" sz="2400" dirty="0">
                <a:solidFill>
                  <a:schemeClr val="accent3">
                    <a:lumMod val="25000"/>
                  </a:schemeClr>
                </a:solidFill>
                <a:latin typeface="Abadi"/>
              </a:rPr>
              <a:t>EDA with SQL</a:t>
            </a:r>
          </a:p>
          <a:p>
            <a:pPr lvl="1">
              <a:lnSpc>
                <a:spcPct val="100000"/>
              </a:lnSpc>
              <a:spcBef>
                <a:spcPts val="100"/>
              </a:spcBef>
            </a:pPr>
            <a:r>
              <a:rPr lang="en-US" sz="2000" dirty="0">
                <a:solidFill>
                  <a:schemeClr val="accent3">
                    <a:lumMod val="25000"/>
                  </a:schemeClr>
                </a:solidFill>
                <a:latin typeface="Abadi"/>
              </a:rPr>
              <a:t>Loaded data into an IBM DB2 instance</a:t>
            </a:r>
          </a:p>
          <a:p>
            <a:pPr lvl="1">
              <a:lnSpc>
                <a:spcPct val="100000"/>
              </a:lnSpc>
              <a:spcBef>
                <a:spcPts val="100"/>
              </a:spcBef>
            </a:pPr>
            <a:r>
              <a:rPr lang="en-US" sz="2000" dirty="0">
                <a:solidFill>
                  <a:schemeClr val="accent3">
                    <a:lumMod val="25000"/>
                  </a:schemeClr>
                </a:solidFill>
                <a:latin typeface="Abadi"/>
              </a:rPr>
              <a:t>Ran SQL queries to display and list information about</a:t>
            </a:r>
          </a:p>
          <a:p>
            <a:pPr lvl="1">
              <a:lnSpc>
                <a:spcPct val="100000"/>
              </a:lnSpc>
              <a:spcBef>
                <a:spcPts val="100"/>
              </a:spcBef>
            </a:pPr>
            <a:r>
              <a:rPr lang="en-US" sz="2000" dirty="0">
                <a:solidFill>
                  <a:schemeClr val="accent3">
                    <a:lumMod val="25000"/>
                  </a:schemeClr>
                </a:solidFill>
                <a:latin typeface="Abadi"/>
              </a:rPr>
              <a:t>Launch sites</a:t>
            </a:r>
          </a:p>
          <a:p>
            <a:pPr lvl="1">
              <a:lnSpc>
                <a:spcPct val="100000"/>
              </a:lnSpc>
              <a:spcBef>
                <a:spcPts val="100"/>
              </a:spcBef>
            </a:pPr>
            <a:r>
              <a:rPr lang="en-US" sz="2000" dirty="0">
                <a:solidFill>
                  <a:schemeClr val="accent3">
                    <a:lumMod val="25000"/>
                  </a:schemeClr>
                </a:solidFill>
                <a:latin typeface="Abadi"/>
              </a:rPr>
              <a:t>Payload masses</a:t>
            </a:r>
          </a:p>
          <a:p>
            <a:pPr lvl="1">
              <a:lnSpc>
                <a:spcPct val="100000"/>
              </a:lnSpc>
              <a:spcBef>
                <a:spcPts val="100"/>
              </a:spcBef>
            </a:pPr>
            <a:r>
              <a:rPr lang="en-US" sz="2000" dirty="0">
                <a:solidFill>
                  <a:schemeClr val="accent3">
                    <a:lumMod val="25000"/>
                  </a:schemeClr>
                </a:solidFill>
                <a:latin typeface="Abadi"/>
              </a:rPr>
              <a:t>Booster versions</a:t>
            </a:r>
          </a:p>
          <a:p>
            <a:pPr lvl="1">
              <a:lnSpc>
                <a:spcPct val="100000"/>
              </a:lnSpc>
              <a:spcBef>
                <a:spcPts val="100"/>
              </a:spcBef>
            </a:pPr>
            <a:r>
              <a:rPr lang="en-US" sz="2000" dirty="0">
                <a:solidFill>
                  <a:schemeClr val="accent3">
                    <a:lumMod val="25000"/>
                  </a:schemeClr>
                </a:solidFill>
                <a:latin typeface="Abadi"/>
              </a:rPr>
              <a:t>Mission outcomes</a:t>
            </a:r>
          </a:p>
          <a:p>
            <a:pPr lvl="1">
              <a:lnSpc>
                <a:spcPct val="100000"/>
              </a:lnSpc>
              <a:spcBef>
                <a:spcPts val="100"/>
              </a:spcBef>
            </a:pPr>
            <a:r>
              <a:rPr lang="en-US" sz="2000" dirty="0">
                <a:solidFill>
                  <a:schemeClr val="accent3">
                    <a:lumMod val="25000"/>
                  </a:schemeClr>
                </a:solidFill>
                <a:latin typeface="Abadi"/>
              </a:rPr>
              <a:t>Booster landings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20B2E472-7694-34B8-4C93-42B1729A95EE}"/>
              </a:ext>
            </a:extLst>
          </p:cNvPr>
          <p:cNvSpPr txBox="1"/>
          <p:nvPr/>
        </p:nvSpPr>
        <p:spPr>
          <a:xfrm>
            <a:off x="5555672" y="1658058"/>
            <a:ext cx="5250873" cy="4283224"/>
          </a:xfrm>
          <a:prstGeom prst="rect">
            <a:avLst/>
          </a:prstGeom>
          <a:noFill/>
        </p:spPr>
        <p:txBody>
          <a:bodyPr wrap="square">
            <a:spAutoFit/>
          </a:bodyPr>
          <a:lstStyle/>
          <a:p>
            <a:pPr marL="0" indent="0">
              <a:lnSpc>
                <a:spcPct val="100000"/>
              </a:lnSpc>
              <a:spcBef>
                <a:spcPts val="1400"/>
              </a:spcBef>
              <a:buNone/>
            </a:pPr>
            <a:r>
              <a:rPr lang="en-US" sz="2400">
                <a:solidFill>
                  <a:schemeClr val="accent3">
                    <a:lumMod val="25000"/>
                  </a:schemeClr>
                </a:solidFill>
                <a:latin typeface="Abadi"/>
              </a:rPr>
              <a:t>EDA with visualization</a:t>
            </a:r>
          </a:p>
          <a:p>
            <a:pPr lvl="1">
              <a:lnSpc>
                <a:spcPct val="100000"/>
              </a:lnSpc>
              <a:spcBef>
                <a:spcPts val="100"/>
              </a:spcBef>
            </a:pPr>
            <a:r>
              <a:rPr lang="en-US" sz="2000">
                <a:solidFill>
                  <a:schemeClr val="accent3">
                    <a:lumMod val="25000"/>
                  </a:schemeClr>
                </a:solidFill>
                <a:latin typeface="Abadi"/>
              </a:rPr>
              <a:t>Read the dataset into a Pandas dataframe</a:t>
            </a:r>
          </a:p>
          <a:p>
            <a:pPr lvl="1">
              <a:lnSpc>
                <a:spcPct val="100000"/>
              </a:lnSpc>
              <a:spcBef>
                <a:spcPts val="100"/>
              </a:spcBef>
            </a:pPr>
            <a:r>
              <a:rPr lang="en-US" sz="2000">
                <a:solidFill>
                  <a:schemeClr val="accent3">
                    <a:lumMod val="25000"/>
                  </a:schemeClr>
                </a:solidFill>
                <a:latin typeface="Abadi"/>
              </a:rPr>
              <a:t>Used Matplotlib and Seaborn visualization libraries to plot</a:t>
            </a:r>
          </a:p>
          <a:p>
            <a:pPr lvl="1">
              <a:lnSpc>
                <a:spcPct val="100000"/>
              </a:lnSpc>
              <a:spcBef>
                <a:spcPts val="100"/>
              </a:spcBef>
            </a:pPr>
            <a:r>
              <a:rPr lang="en-US" sz="2000">
                <a:solidFill>
                  <a:schemeClr val="accent3">
                    <a:lumMod val="25000"/>
                  </a:schemeClr>
                </a:solidFill>
                <a:latin typeface="Abadi"/>
              </a:rPr>
              <a:t>FlightNumber x PayloadMass †</a:t>
            </a:r>
          </a:p>
          <a:p>
            <a:pPr lvl="1">
              <a:lnSpc>
                <a:spcPct val="100000"/>
              </a:lnSpc>
              <a:spcBef>
                <a:spcPts val="100"/>
              </a:spcBef>
            </a:pPr>
            <a:r>
              <a:rPr lang="en-US" sz="2000">
                <a:solidFill>
                  <a:schemeClr val="accent3">
                    <a:lumMod val="25000"/>
                  </a:schemeClr>
                </a:solidFill>
                <a:latin typeface="Abadi"/>
              </a:rPr>
              <a:t>FlightNumber x LaunchSite †</a:t>
            </a:r>
          </a:p>
          <a:p>
            <a:pPr lvl="1">
              <a:lnSpc>
                <a:spcPct val="100000"/>
              </a:lnSpc>
              <a:spcBef>
                <a:spcPts val="100"/>
              </a:spcBef>
            </a:pPr>
            <a:r>
              <a:rPr lang="en-US" sz="2000">
                <a:solidFill>
                  <a:schemeClr val="accent3">
                    <a:lumMod val="25000"/>
                  </a:schemeClr>
                </a:solidFill>
                <a:latin typeface="Abadi"/>
              </a:rPr>
              <a:t>Payload x LaunchSite †</a:t>
            </a:r>
          </a:p>
          <a:p>
            <a:pPr lvl="1">
              <a:lnSpc>
                <a:spcPct val="100000"/>
              </a:lnSpc>
              <a:spcBef>
                <a:spcPts val="100"/>
              </a:spcBef>
            </a:pPr>
            <a:r>
              <a:rPr lang="en-US" sz="2000">
                <a:solidFill>
                  <a:schemeClr val="accent3">
                    <a:lumMod val="25000"/>
                  </a:schemeClr>
                </a:solidFill>
                <a:latin typeface="Abadi"/>
              </a:rPr>
              <a:t>Orbit type x Success rate</a:t>
            </a:r>
          </a:p>
          <a:p>
            <a:pPr lvl="1">
              <a:lnSpc>
                <a:spcPct val="100000"/>
              </a:lnSpc>
              <a:spcBef>
                <a:spcPts val="100"/>
              </a:spcBef>
            </a:pPr>
            <a:r>
              <a:rPr lang="en-US" sz="2000">
                <a:solidFill>
                  <a:schemeClr val="accent3">
                    <a:lumMod val="25000"/>
                  </a:schemeClr>
                </a:solidFill>
                <a:latin typeface="Abadi"/>
              </a:rPr>
              <a:t>FlightNumber x Orbit type †</a:t>
            </a:r>
          </a:p>
          <a:p>
            <a:pPr lvl="1">
              <a:lnSpc>
                <a:spcPct val="100000"/>
              </a:lnSpc>
              <a:spcBef>
                <a:spcPts val="100"/>
              </a:spcBef>
            </a:pPr>
            <a:r>
              <a:rPr lang="en-US" sz="2000">
                <a:solidFill>
                  <a:schemeClr val="accent3">
                    <a:lumMod val="25000"/>
                  </a:schemeClr>
                </a:solidFill>
                <a:latin typeface="Abadi"/>
              </a:rPr>
              <a:t>Payload x Orbit type †</a:t>
            </a:r>
          </a:p>
          <a:p>
            <a:pPr lvl="1">
              <a:lnSpc>
                <a:spcPct val="100000"/>
              </a:lnSpc>
              <a:spcBef>
                <a:spcPts val="100"/>
              </a:spcBef>
            </a:pPr>
            <a:r>
              <a:rPr lang="en-US" sz="2000">
                <a:solidFill>
                  <a:schemeClr val="accent3">
                    <a:lumMod val="25000"/>
                  </a:schemeClr>
                </a:solidFill>
                <a:latin typeface="Abadi"/>
              </a:rPr>
              <a:t>Year x Success rate</a:t>
            </a:r>
          </a:p>
          <a:p>
            <a:pPr marL="457200" lvl="1" indent="0">
              <a:lnSpc>
                <a:spcPct val="100000"/>
              </a:lnSpc>
              <a:spcBef>
                <a:spcPts val="100"/>
              </a:spcBef>
              <a:buNone/>
            </a:pPr>
            <a:r>
              <a:rPr lang="en-US" sz="2000">
                <a:solidFill>
                  <a:schemeClr val="accent3">
                    <a:lumMod val="25000"/>
                  </a:schemeClr>
                </a:solidFill>
                <a:latin typeface="Abadi"/>
              </a:rPr>
              <a:t>† = with Class overlayed (1st stage booster landing outcome</a:t>
            </a:r>
            <a:endParaRPr lang="en-US" sz="2000" dirty="0"/>
          </a:p>
        </p:txBody>
      </p:sp>
      <p:sp>
        <p:nvSpPr>
          <p:cNvPr id="7" name="TextBox 6">
            <a:extLst>
              <a:ext uri="{FF2B5EF4-FFF2-40B4-BE49-F238E27FC236}">
                <a16:creationId xmlns:a16="http://schemas.microsoft.com/office/drawing/2014/main" id="{0B3924F3-8D9D-6840-EF0D-3C90291B4D7C}"/>
              </a:ext>
            </a:extLst>
          </p:cNvPr>
          <p:cNvSpPr txBox="1"/>
          <p:nvPr/>
        </p:nvSpPr>
        <p:spPr>
          <a:xfrm>
            <a:off x="770011" y="5015276"/>
            <a:ext cx="3940534"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3"/>
              </a:rPr>
              <a:t>Link to Jupyter Notebook on GitHub</a:t>
            </a:r>
            <a:endParaRPr lang="en-US" sz="1800" dirty="0">
              <a:solidFill>
                <a:schemeClr val="accent3">
                  <a:lumMod val="25000"/>
                </a:schemeClr>
              </a:solidFill>
              <a:latin typeface="Abadi" panose="020B0604020104020204" pitchFamily="34" charset="0"/>
            </a:endParaRPr>
          </a:p>
        </p:txBody>
      </p:sp>
      <p:sp>
        <p:nvSpPr>
          <p:cNvPr id="8" name="TextBox 7">
            <a:extLst>
              <a:ext uri="{FF2B5EF4-FFF2-40B4-BE49-F238E27FC236}">
                <a16:creationId xmlns:a16="http://schemas.microsoft.com/office/drawing/2014/main" id="{ABB3DAD2-6231-8F8E-4933-FFD31373DF36}"/>
              </a:ext>
            </a:extLst>
          </p:cNvPr>
          <p:cNvSpPr txBox="1"/>
          <p:nvPr/>
        </p:nvSpPr>
        <p:spPr>
          <a:xfrm>
            <a:off x="5555672" y="5855095"/>
            <a:ext cx="4059383" cy="371297"/>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4"/>
              </a:rPr>
              <a:t>Link to Jupyter Notebook on GitHub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233D2-730C-F4C6-7A19-5B4DD79B3480}"/>
              </a:ext>
            </a:extLst>
          </p:cNvPr>
          <p:cNvPicPr>
            <a:picLocks noChangeAspect="1"/>
          </p:cNvPicPr>
          <p:nvPr/>
        </p:nvPicPr>
        <p:blipFill>
          <a:blip r:embed="rId3"/>
          <a:stretch>
            <a:fillRect/>
          </a:stretch>
        </p:blipFill>
        <p:spPr>
          <a:xfrm>
            <a:off x="630464" y="1434512"/>
            <a:ext cx="6834900" cy="3591499"/>
          </a:xfrm>
          <a:prstGeom prst="rect">
            <a:avLst/>
          </a:prstGeom>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93926D0E-6D3F-8C57-6AC2-93ECD7FB7EA3}"/>
              </a:ext>
            </a:extLst>
          </p:cNvPr>
          <p:cNvPicPr>
            <a:picLocks noChangeAspect="1"/>
          </p:cNvPicPr>
          <p:nvPr/>
        </p:nvPicPr>
        <p:blipFill>
          <a:blip r:embed="rId4"/>
          <a:stretch>
            <a:fillRect/>
          </a:stretch>
        </p:blipFill>
        <p:spPr>
          <a:xfrm>
            <a:off x="3540505" y="4222394"/>
            <a:ext cx="8021031" cy="1805713"/>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2F9D788E-59FD-05AC-2454-CD3E02D7AB03}"/>
              </a:ext>
            </a:extLst>
          </p:cNvPr>
          <p:cNvSpPr txBox="1"/>
          <p:nvPr/>
        </p:nvSpPr>
        <p:spPr>
          <a:xfrm>
            <a:off x="770012" y="1425703"/>
            <a:ext cx="6622306" cy="4585871"/>
          </a:xfrm>
          <a:prstGeom prst="rect">
            <a:avLst/>
          </a:prstGeom>
          <a:noFill/>
        </p:spPr>
        <p:txBody>
          <a:bodyPr wrap="square">
            <a:spAutoFit/>
          </a:bodyPr>
          <a:lstStyle/>
          <a:p>
            <a:r>
              <a:rPr lang="en-GB" sz="2400" dirty="0">
                <a:latin typeface="Abadi" panose="020B0604020104020204" pitchFamily="34" charset="0"/>
              </a:rPr>
              <a:t>Launch Sites Location Analysis ~ </a:t>
            </a:r>
            <a:r>
              <a:rPr lang="en-US" sz="2400" dirty="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hlinkClick r:id="rId3"/>
              </a:rPr>
              <a:t>Link to Jupyter Notebook on GitHub</a:t>
            </a:r>
            <a:endParaRPr lang="en-US" sz="2400" dirty="0">
              <a:solidFill>
                <a:schemeClr val="accent3">
                  <a:lumMod val="25000"/>
                </a:schemeClr>
              </a:solidFill>
              <a:latin typeface="Abadi" panose="020B0604020104020204" pitchFamily="34" charset="0"/>
            </a:endParaRPr>
          </a:p>
          <a:p>
            <a:endParaRPr lang="en-GB" sz="2400" dirty="0">
              <a:latin typeface="Abadi" panose="020B0604020104020204" pitchFamily="34" charset="0"/>
            </a:endParaRPr>
          </a:p>
          <a:p>
            <a:pPr marL="800100" lvl="1" indent="-342900">
              <a:buFont typeface="Arial" panose="020B0604020202020204" pitchFamily="34" charset="0"/>
              <a:buChar char="•"/>
            </a:pPr>
            <a:r>
              <a:rPr lang="en-GB" sz="2000" dirty="0">
                <a:latin typeface="Abadi" panose="020B0604020104020204" pitchFamily="34" charset="0"/>
              </a:rPr>
              <a:t>Used Python interactive mapping library called Folium</a:t>
            </a:r>
          </a:p>
          <a:p>
            <a:pPr marL="800100" lvl="1" indent="-342900">
              <a:buFont typeface="Arial" panose="020B0604020202020204" pitchFamily="34" charset="0"/>
              <a:buChar char="•"/>
            </a:pPr>
            <a:r>
              <a:rPr lang="en-GB" sz="2000" dirty="0">
                <a:latin typeface="Abadi" panose="020B0604020104020204" pitchFamily="34" charset="0"/>
              </a:rPr>
              <a:t>Marked all launch sites on a map</a:t>
            </a:r>
          </a:p>
          <a:p>
            <a:pPr marL="800100" lvl="1" indent="-342900">
              <a:buFont typeface="Arial" panose="020B0604020202020204" pitchFamily="34" charset="0"/>
              <a:buChar char="•"/>
            </a:pPr>
            <a:r>
              <a:rPr lang="en-GB" sz="2000" dirty="0">
                <a:latin typeface="Abadi" panose="020B0604020104020204" pitchFamily="34" charset="0"/>
              </a:rPr>
              <a:t>Marked the successful/failed launches for each site on map</a:t>
            </a:r>
          </a:p>
          <a:p>
            <a:pPr marL="800100" lvl="1" indent="-342900">
              <a:buFont typeface="Arial" panose="020B0604020202020204" pitchFamily="34" charset="0"/>
              <a:buChar char="•"/>
            </a:pPr>
            <a:r>
              <a:rPr lang="en-GB" sz="2000" dirty="0">
                <a:latin typeface="Abadi" panose="020B0604020104020204" pitchFamily="34" charset="0"/>
              </a:rPr>
              <a:t>Calculated the distances between a launch site to its proximities</a:t>
            </a:r>
          </a:p>
          <a:p>
            <a:pPr marL="800100" lvl="1" indent="-342900">
              <a:buFont typeface="Arial" panose="020B0604020202020204" pitchFamily="34" charset="0"/>
              <a:buChar char="•"/>
            </a:pPr>
            <a:r>
              <a:rPr lang="en-GB" sz="2000" dirty="0">
                <a:latin typeface="Abadi" panose="020B0604020104020204" pitchFamily="34" charset="0"/>
              </a:rPr>
              <a:t>Railways</a:t>
            </a:r>
          </a:p>
          <a:p>
            <a:pPr marL="800100" lvl="1" indent="-342900">
              <a:buFont typeface="Arial" panose="020B0604020202020204" pitchFamily="34" charset="0"/>
              <a:buChar char="•"/>
            </a:pPr>
            <a:r>
              <a:rPr lang="en-GB" sz="2000" dirty="0">
                <a:latin typeface="Abadi" panose="020B0604020104020204" pitchFamily="34" charset="0"/>
              </a:rPr>
              <a:t>Highways</a:t>
            </a:r>
          </a:p>
          <a:p>
            <a:pPr marL="800100" lvl="1" indent="-342900">
              <a:buFont typeface="Arial" panose="020B0604020202020204" pitchFamily="34" charset="0"/>
              <a:buChar char="•"/>
            </a:pPr>
            <a:r>
              <a:rPr lang="en-GB" sz="2000" dirty="0">
                <a:latin typeface="Abadi" panose="020B0604020104020204" pitchFamily="34" charset="0"/>
              </a:rPr>
              <a:t>Coastlines</a:t>
            </a:r>
          </a:p>
          <a:p>
            <a:pPr marL="800100" lvl="1" indent="-342900">
              <a:buFont typeface="Arial" panose="020B0604020202020204" pitchFamily="34" charset="0"/>
              <a:buChar char="•"/>
            </a:pPr>
            <a:r>
              <a:rPr lang="en-GB" sz="2000" dirty="0">
                <a:latin typeface="Abadi" panose="020B0604020104020204" pitchFamily="34" charset="0"/>
              </a:rPr>
              <a:t>Cities</a:t>
            </a: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Box 5">
            <a:extLst>
              <a:ext uri="{FF2B5EF4-FFF2-40B4-BE49-F238E27FC236}">
                <a16:creationId xmlns:a16="http://schemas.microsoft.com/office/drawing/2014/main" id="{2EAA8D91-C3E1-0AE8-F7FE-8ABE2585FDC8}"/>
              </a:ext>
            </a:extLst>
          </p:cNvPr>
          <p:cNvSpPr txBox="1"/>
          <p:nvPr/>
        </p:nvSpPr>
        <p:spPr>
          <a:xfrm>
            <a:off x="734028" y="1441876"/>
            <a:ext cx="6625239" cy="4585871"/>
          </a:xfrm>
          <a:prstGeom prst="rect">
            <a:avLst/>
          </a:prstGeom>
          <a:noFill/>
        </p:spPr>
        <p:txBody>
          <a:bodyPr wrap="square">
            <a:spAutoFit/>
          </a:bodyPr>
          <a:lstStyle/>
          <a:p>
            <a:r>
              <a:rPr lang="en-GB" sz="2400" dirty="0">
                <a:latin typeface="Abadi" panose="020B0604020104020204" pitchFamily="34" charset="0"/>
              </a:rPr>
              <a:t>Launch Records Dashboard ~ </a:t>
            </a:r>
            <a:r>
              <a:rPr lang="en-US" sz="2400" dirty="0">
                <a:solidFill>
                  <a:schemeClr val="accent3">
                    <a:lumMod val="25000"/>
                  </a:schemeClr>
                </a:solidFill>
                <a:latin typeface="Abadi" panose="020B0604020104020204" pitchFamily="34" charset="0"/>
                <a:hlinkClick r:id="rId3"/>
              </a:rPr>
              <a:t>Link to Dashboard Code on GitHub</a:t>
            </a:r>
            <a:endParaRPr lang="en-US" sz="2400" dirty="0">
              <a:solidFill>
                <a:schemeClr val="accent3">
                  <a:lumMod val="25000"/>
                </a:schemeClr>
              </a:solidFill>
              <a:latin typeface="Abadi" panose="020B0604020104020204" pitchFamily="34" charset="0"/>
            </a:endParaRPr>
          </a:p>
          <a:p>
            <a:endParaRPr lang="en-GB" sz="2400" dirty="0">
              <a:latin typeface="Abadi" panose="020B0604020104020204" pitchFamily="34" charset="0"/>
            </a:endParaRPr>
          </a:p>
          <a:p>
            <a:pPr marL="800100" lvl="1" indent="-342900">
              <a:buFont typeface="Arial" panose="020B0604020202020204" pitchFamily="34" charset="0"/>
              <a:buChar char="•"/>
            </a:pPr>
            <a:r>
              <a:rPr lang="en-GB" sz="2000" dirty="0">
                <a:latin typeface="Abadi" panose="020B0604020104020204" pitchFamily="34" charset="0"/>
              </a:rPr>
              <a:t>Used Python interactive dashboarding library called Plotly Dash to enable stakeholders to explore and manipulate data in an interactive and real-time way</a:t>
            </a:r>
          </a:p>
          <a:p>
            <a:pPr marL="800100" lvl="1" indent="-342900">
              <a:buFont typeface="Arial" panose="020B0604020202020204" pitchFamily="34" charset="0"/>
              <a:buChar char="•"/>
            </a:pPr>
            <a:r>
              <a:rPr lang="en-GB" sz="2000" dirty="0">
                <a:latin typeface="Abadi" panose="020B0604020104020204" pitchFamily="34" charset="0"/>
              </a:rPr>
              <a:t>Pie chart showing success rate</a:t>
            </a:r>
          </a:p>
          <a:p>
            <a:pPr marL="800100" lvl="1" indent="-342900">
              <a:buFont typeface="Arial" panose="020B0604020202020204" pitchFamily="34" charset="0"/>
              <a:buChar char="•"/>
            </a:pPr>
            <a:r>
              <a:rPr lang="en-GB" sz="2000" dirty="0" err="1">
                <a:latin typeface="Abadi" panose="020B0604020104020204" pitchFamily="34" charset="0"/>
              </a:rPr>
              <a:t>Color</a:t>
            </a:r>
            <a:r>
              <a:rPr lang="en-GB" sz="2000" dirty="0">
                <a:latin typeface="Abadi" panose="020B0604020104020204" pitchFamily="34" charset="0"/>
              </a:rPr>
              <a:t> coded by launch site</a:t>
            </a:r>
          </a:p>
          <a:p>
            <a:pPr marL="800100" lvl="1" indent="-342900">
              <a:buFont typeface="Arial" panose="020B0604020202020204" pitchFamily="34" charset="0"/>
              <a:buChar char="•"/>
            </a:pPr>
            <a:r>
              <a:rPr lang="en-GB" sz="2000" dirty="0">
                <a:latin typeface="Abadi" panose="020B0604020104020204" pitchFamily="34" charset="0"/>
              </a:rPr>
              <a:t>Scatter chart showing payload mass vs. landing outcome</a:t>
            </a:r>
          </a:p>
          <a:p>
            <a:pPr marL="800100" lvl="1" indent="-342900">
              <a:buFont typeface="Arial" panose="020B0604020202020204" pitchFamily="34" charset="0"/>
              <a:buChar char="•"/>
            </a:pPr>
            <a:r>
              <a:rPr lang="en-GB" sz="2000" dirty="0" err="1">
                <a:latin typeface="Abadi" panose="020B0604020104020204" pitchFamily="34" charset="0"/>
              </a:rPr>
              <a:t>Color</a:t>
            </a:r>
            <a:r>
              <a:rPr lang="en-GB" sz="2000" dirty="0">
                <a:latin typeface="Abadi" panose="020B0604020104020204" pitchFamily="34" charset="0"/>
              </a:rPr>
              <a:t> coded by booster version</a:t>
            </a:r>
          </a:p>
          <a:p>
            <a:pPr marL="800100" lvl="1" indent="-342900">
              <a:buFont typeface="Arial" panose="020B0604020202020204" pitchFamily="34" charset="0"/>
              <a:buChar char="•"/>
            </a:pPr>
            <a:r>
              <a:rPr lang="en-GB" sz="2000" dirty="0">
                <a:latin typeface="Abadi" panose="020B0604020104020204" pitchFamily="34" charset="0"/>
              </a:rPr>
              <a:t>With range slider for limiting payload amount</a:t>
            </a:r>
          </a:p>
          <a:p>
            <a:pPr marL="800100" lvl="1" indent="-342900">
              <a:buFont typeface="Arial" panose="020B0604020202020204" pitchFamily="34" charset="0"/>
              <a:buChar char="•"/>
            </a:pPr>
            <a:r>
              <a:rPr lang="en-GB" sz="2000" dirty="0">
                <a:latin typeface="Abadi" panose="020B0604020104020204" pitchFamily="34" charset="0"/>
              </a:rPr>
              <a:t>Drop-down menu to choose between all sites and individual launch sites</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D7E6BAF0-D1A3-376C-F0B5-DE2F3C8DAA49}"/>
              </a:ext>
            </a:extLst>
          </p:cNvPr>
          <p:cNvSpPr txBox="1"/>
          <p:nvPr/>
        </p:nvSpPr>
        <p:spPr>
          <a:xfrm>
            <a:off x="315350" y="1405302"/>
            <a:ext cx="9048987" cy="5047536"/>
          </a:xfrm>
          <a:prstGeom prst="rect">
            <a:avLst/>
          </a:prstGeom>
          <a:noFill/>
        </p:spPr>
        <p:txBody>
          <a:bodyPr wrap="square">
            <a:spAutoFit/>
          </a:bodyPr>
          <a:lstStyle/>
          <a:p>
            <a:pPr marL="342900" indent="-342900">
              <a:buFont typeface="Arial" panose="020B0604020202020204" pitchFamily="34" charset="0"/>
              <a:buChar char="•"/>
            </a:pPr>
            <a:r>
              <a:rPr lang="en-GB" dirty="0">
                <a:latin typeface="Abadi" panose="020B0604020104020204" pitchFamily="34" charset="0"/>
              </a:rPr>
              <a:t>Imported libraries and defined function to create confusion matrix</a:t>
            </a:r>
          </a:p>
          <a:p>
            <a:pPr marL="800100" lvl="1" indent="-342900">
              <a:buFont typeface="Arial" panose="020B0604020202020204" pitchFamily="34" charset="0"/>
              <a:buChar char="•"/>
            </a:pPr>
            <a:r>
              <a:rPr lang="en-GB" sz="1600" dirty="0">
                <a:latin typeface="Abadi" panose="020B0604020104020204" pitchFamily="34" charset="0"/>
              </a:rPr>
              <a:t>Pandas</a:t>
            </a:r>
          </a:p>
          <a:p>
            <a:pPr marL="800100" lvl="1" indent="-342900">
              <a:buFont typeface="Arial" panose="020B0604020202020204" pitchFamily="34" charset="0"/>
              <a:buChar char="•"/>
            </a:pPr>
            <a:r>
              <a:rPr lang="en-GB" sz="1600" dirty="0" err="1">
                <a:latin typeface="Abadi" panose="020B0604020104020204" pitchFamily="34" charset="0"/>
              </a:rPr>
              <a:t>Numpy</a:t>
            </a:r>
            <a:endParaRPr lang="en-GB" sz="1600" dirty="0">
              <a:latin typeface="Abadi" panose="020B0604020104020204" pitchFamily="34" charset="0"/>
            </a:endParaRPr>
          </a:p>
          <a:p>
            <a:pPr marL="800100" lvl="1" indent="-342900">
              <a:buFont typeface="Arial" panose="020B0604020202020204" pitchFamily="34" charset="0"/>
              <a:buChar char="•"/>
            </a:pPr>
            <a:r>
              <a:rPr lang="en-GB" sz="1600" dirty="0">
                <a:latin typeface="Abadi" panose="020B0604020104020204" pitchFamily="34" charset="0"/>
              </a:rPr>
              <a:t>Matplotlib</a:t>
            </a:r>
          </a:p>
          <a:p>
            <a:pPr marL="800100" lvl="1" indent="-342900">
              <a:buFont typeface="Arial" panose="020B0604020202020204" pitchFamily="34" charset="0"/>
              <a:buChar char="•"/>
            </a:pPr>
            <a:r>
              <a:rPr lang="en-GB" sz="1600" dirty="0">
                <a:latin typeface="Abadi" panose="020B0604020104020204" pitchFamily="34" charset="0"/>
              </a:rPr>
              <a:t>Seaborn</a:t>
            </a:r>
          </a:p>
          <a:p>
            <a:pPr marL="800100" lvl="1" indent="-342900">
              <a:buFont typeface="Arial" panose="020B0604020202020204" pitchFamily="34" charset="0"/>
              <a:buChar char="•"/>
            </a:pPr>
            <a:r>
              <a:rPr lang="en-GB" sz="1600" dirty="0" err="1">
                <a:latin typeface="Abadi" panose="020B0604020104020204" pitchFamily="34" charset="0"/>
              </a:rPr>
              <a:t>Sklearn</a:t>
            </a:r>
            <a:endParaRPr lang="en-GB" sz="1600"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Loaded the </a:t>
            </a:r>
            <a:r>
              <a:rPr lang="en-GB" dirty="0" err="1">
                <a:latin typeface="Abadi" panose="020B0604020104020204" pitchFamily="34" charset="0"/>
              </a:rPr>
              <a:t>dataframe</a:t>
            </a:r>
            <a:r>
              <a:rPr lang="en-GB" dirty="0">
                <a:latin typeface="Abadi" panose="020B0604020104020204" pitchFamily="34" charset="0"/>
              </a:rPr>
              <a:t> created during data collection</a:t>
            </a:r>
          </a:p>
          <a:p>
            <a:pPr marL="342900" indent="-342900">
              <a:buFont typeface="Arial" panose="020B0604020202020204" pitchFamily="34" charset="0"/>
              <a:buChar char="•"/>
            </a:pPr>
            <a:r>
              <a:rPr lang="en-GB" dirty="0">
                <a:latin typeface="Abadi" panose="020B0604020104020204" pitchFamily="34" charset="0"/>
              </a:rPr>
              <a:t>Created a column for our training label 'Class' created during data wrangling</a:t>
            </a:r>
          </a:p>
          <a:p>
            <a:pPr marL="342900" indent="-342900">
              <a:buFont typeface="Arial" panose="020B0604020202020204" pitchFamily="34" charset="0"/>
              <a:buChar char="•"/>
            </a:pPr>
            <a:r>
              <a:rPr lang="en-GB" dirty="0">
                <a:latin typeface="Abadi" panose="020B0604020104020204" pitchFamily="34" charset="0"/>
              </a:rPr>
              <a:t>Standardized the data</a:t>
            </a:r>
          </a:p>
          <a:p>
            <a:pPr marL="342900" indent="-342900">
              <a:buFont typeface="Arial" panose="020B0604020202020204" pitchFamily="34" charset="0"/>
              <a:buChar char="•"/>
            </a:pPr>
            <a:r>
              <a:rPr lang="en-GB" dirty="0">
                <a:latin typeface="Abadi" panose="020B0604020104020204" pitchFamily="34" charset="0"/>
              </a:rPr>
              <a:t>Split the data into training data and test data</a:t>
            </a:r>
          </a:p>
          <a:p>
            <a:pPr marL="342900" indent="-342900">
              <a:buFont typeface="Arial" panose="020B0604020202020204" pitchFamily="34" charset="0"/>
              <a:buChar char="•"/>
            </a:pPr>
            <a:r>
              <a:rPr lang="en-GB" dirty="0">
                <a:latin typeface="Abadi" panose="020B0604020104020204" pitchFamily="34" charset="0"/>
              </a:rPr>
              <a:t>Fit the training data to various model types</a:t>
            </a:r>
          </a:p>
          <a:p>
            <a:pPr marL="800100" lvl="1" indent="-342900">
              <a:buFont typeface="Arial" panose="020B0604020202020204" pitchFamily="34" charset="0"/>
              <a:buChar char="•"/>
            </a:pPr>
            <a:r>
              <a:rPr lang="en-GB" sz="1600" dirty="0">
                <a:latin typeface="Abadi" panose="020B0604020104020204" pitchFamily="34" charset="0"/>
              </a:rPr>
              <a:t>Logistic Regression</a:t>
            </a:r>
          </a:p>
          <a:p>
            <a:pPr marL="800100" lvl="1" indent="-342900">
              <a:buFont typeface="Arial" panose="020B0604020202020204" pitchFamily="34" charset="0"/>
              <a:buChar char="•"/>
            </a:pPr>
            <a:r>
              <a:rPr lang="en-GB" sz="1600" dirty="0">
                <a:latin typeface="Abadi" panose="020B0604020104020204" pitchFamily="34" charset="0"/>
              </a:rPr>
              <a:t>Support Vector Machine</a:t>
            </a:r>
          </a:p>
          <a:p>
            <a:pPr marL="800100" lvl="1" indent="-342900">
              <a:buFont typeface="Arial" panose="020B0604020202020204" pitchFamily="34" charset="0"/>
              <a:buChar char="•"/>
            </a:pPr>
            <a:r>
              <a:rPr lang="en-GB" sz="1600" dirty="0">
                <a:latin typeface="Abadi" panose="020B0604020104020204" pitchFamily="34" charset="0"/>
              </a:rPr>
              <a:t>Decision Tree Classifier</a:t>
            </a:r>
          </a:p>
          <a:p>
            <a:pPr marL="800100" lvl="1" indent="-342900">
              <a:buFont typeface="Arial" panose="020B0604020202020204" pitchFamily="34" charset="0"/>
              <a:buChar char="•"/>
            </a:pPr>
            <a:r>
              <a:rPr lang="en-GB" sz="1600" dirty="0">
                <a:latin typeface="Abadi" panose="020B0604020104020204" pitchFamily="34" charset="0"/>
              </a:rPr>
              <a:t>K Nearest </a:t>
            </a:r>
            <a:r>
              <a:rPr lang="en-GB" sz="1600" dirty="0" err="1">
                <a:latin typeface="Abadi" panose="020B0604020104020204" pitchFamily="34" charset="0"/>
              </a:rPr>
              <a:t>Neighbors</a:t>
            </a:r>
            <a:r>
              <a:rPr lang="en-GB" sz="1600" dirty="0">
                <a:latin typeface="Abadi" panose="020B0604020104020204" pitchFamily="34" charset="0"/>
              </a:rPr>
              <a:t> Classifier</a:t>
            </a:r>
          </a:p>
          <a:p>
            <a:pPr marL="342900" indent="-342900">
              <a:buFont typeface="Arial" panose="020B0604020202020204" pitchFamily="34" charset="0"/>
              <a:buChar char="•"/>
            </a:pPr>
            <a:r>
              <a:rPr lang="en-GB" dirty="0">
                <a:latin typeface="Abadi" panose="020B0604020104020204" pitchFamily="34" charset="0"/>
              </a:rPr>
              <a:t>Used a cross-validated grid-search over a variety of hyperparameters to select the best ones for each model</a:t>
            </a:r>
          </a:p>
          <a:p>
            <a:pPr marL="800100" lvl="1" indent="-342900">
              <a:buFont typeface="Arial" panose="020B0604020202020204" pitchFamily="34" charset="0"/>
              <a:buChar char="•"/>
            </a:pPr>
            <a:r>
              <a:rPr lang="en-GB" sz="1600" dirty="0">
                <a:latin typeface="Abadi" panose="020B0604020104020204" pitchFamily="34" charset="0"/>
              </a:rPr>
              <a:t>Enabled by Scikit-learn library function GridSearchCV</a:t>
            </a:r>
          </a:p>
          <a:p>
            <a:pPr marL="342900" indent="-342900">
              <a:buFont typeface="Arial" panose="020B0604020202020204" pitchFamily="34" charset="0"/>
              <a:buChar char="•"/>
            </a:pPr>
            <a:r>
              <a:rPr lang="en-GB" dirty="0">
                <a:latin typeface="Abadi" panose="020B0604020104020204" pitchFamily="34" charset="0"/>
              </a:rPr>
              <a:t>Evaluated accuracy of each model using test data to select the best model</a:t>
            </a:r>
          </a:p>
        </p:txBody>
      </p:sp>
      <p:sp>
        <p:nvSpPr>
          <p:cNvPr id="8" name="TextBox 7">
            <a:extLst>
              <a:ext uri="{FF2B5EF4-FFF2-40B4-BE49-F238E27FC236}">
                <a16:creationId xmlns:a16="http://schemas.microsoft.com/office/drawing/2014/main" id="{CCC100DD-5128-8F6E-50BD-ED18E7E109C9}"/>
              </a:ext>
            </a:extLst>
          </p:cNvPr>
          <p:cNvSpPr txBox="1"/>
          <p:nvPr/>
        </p:nvSpPr>
        <p:spPr>
          <a:xfrm>
            <a:off x="315350" y="6398221"/>
            <a:ext cx="3891709"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hlinkClick r:id="rId3"/>
              </a:rPr>
              <a:t>Link to Jupyter Notebook on GitHub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73757" y="1520898"/>
            <a:ext cx="10444486" cy="4619874"/>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9600" dirty="0">
                <a:solidFill>
                  <a:schemeClr val="tx1"/>
                </a:solidFill>
                <a:latin typeface="Abadi" panose="020B0604020104020204" pitchFamily="34" charset="0"/>
              </a:rPr>
              <a:t>Biggest opportunities going forward to make even more informed bids:</a:t>
            </a:r>
          </a:p>
          <a:p>
            <a:pPr marL="800100" lvl="1" indent="-342900">
              <a:buFont typeface="Arial" panose="020B0604020202020204" pitchFamily="34" charset="0"/>
              <a:buChar char="•"/>
            </a:pPr>
            <a:r>
              <a:rPr lang="en-GB" sz="9600" dirty="0">
                <a:solidFill>
                  <a:schemeClr val="tx1"/>
                </a:solidFill>
                <a:latin typeface="Abadi" panose="020B0604020104020204" pitchFamily="34" charset="0"/>
              </a:rPr>
              <a:t>Freeze the best performing combination of model and hyperparameters and re-fit using the whole dataset instead of just the training data</a:t>
            </a:r>
          </a:p>
          <a:p>
            <a:pPr marL="1257300" lvl="2" indent="-342900">
              <a:buFont typeface="Arial" panose="020B0604020202020204" pitchFamily="34" charset="0"/>
              <a:buChar char="•"/>
            </a:pPr>
            <a:r>
              <a:rPr lang="en-GB" sz="9600" dirty="0">
                <a:solidFill>
                  <a:schemeClr val="tx1"/>
                </a:solidFill>
                <a:latin typeface="Abadi" panose="020B0604020104020204" pitchFamily="34" charset="0"/>
              </a:rPr>
              <a:t>Potentially better than using only part of the data to fit the model, but you would no longer be able to measure the accuracy of the resulting model</a:t>
            </a:r>
          </a:p>
          <a:p>
            <a:pPr marL="800100" lvl="1" indent="-342900">
              <a:buFont typeface="Arial" panose="020B0604020202020204" pitchFamily="34" charset="0"/>
              <a:buChar char="•"/>
            </a:pPr>
            <a:r>
              <a:rPr lang="en-GB" sz="9600" dirty="0">
                <a:solidFill>
                  <a:schemeClr val="tx1"/>
                </a:solidFill>
                <a:latin typeface="Abadi" panose="020B0604020104020204" pitchFamily="34" charset="0"/>
              </a:rPr>
              <a:t>Incorporate additional launch data to the dataset and model as it becomes available</a:t>
            </a:r>
          </a:p>
          <a:p>
            <a:pPr marL="800100" lvl="1" indent="-342900">
              <a:buFont typeface="Arial" panose="020B0604020202020204" pitchFamily="34" charset="0"/>
              <a:buChar char="•"/>
            </a:pPr>
            <a:r>
              <a:rPr lang="en-GB" sz="9600" dirty="0">
                <a:solidFill>
                  <a:schemeClr val="tx1"/>
                </a:solidFill>
                <a:latin typeface="Abadi" panose="020B0604020104020204" pitchFamily="34" charset="0"/>
              </a:rPr>
              <a:t>Subdivide the current model into two models</a:t>
            </a:r>
          </a:p>
          <a:p>
            <a:pPr marL="1257300" lvl="2" indent="-342900">
              <a:buFont typeface="Arial" panose="020B0604020202020204" pitchFamily="34" charset="0"/>
              <a:buChar char="•"/>
            </a:pPr>
            <a:r>
              <a:rPr lang="en-GB" sz="9600" dirty="0">
                <a:solidFill>
                  <a:schemeClr val="tx1"/>
                </a:solidFill>
                <a:latin typeface="Abadi" panose="020B0604020104020204" pitchFamily="34" charset="0"/>
              </a:rPr>
              <a:t>Predict if SpaceX will ATTEMPT to land the 1</a:t>
            </a:r>
            <a:r>
              <a:rPr lang="en-GB" sz="9600" baseline="30000" dirty="0">
                <a:solidFill>
                  <a:schemeClr val="tx1"/>
                </a:solidFill>
                <a:latin typeface="Abadi" panose="020B0604020104020204" pitchFamily="34" charset="0"/>
              </a:rPr>
              <a:t>st</a:t>
            </a:r>
            <a:r>
              <a:rPr lang="en-GB" sz="9600" dirty="0">
                <a:solidFill>
                  <a:schemeClr val="tx1"/>
                </a:solidFill>
                <a:latin typeface="Abadi" panose="020B0604020104020204" pitchFamily="34" charset="0"/>
              </a:rPr>
              <a:t> stage</a:t>
            </a:r>
          </a:p>
          <a:p>
            <a:pPr marL="1257300" lvl="2" indent="-342900">
              <a:buFont typeface="Arial" panose="020B0604020202020204" pitchFamily="34" charset="0"/>
              <a:buChar char="•"/>
            </a:pPr>
            <a:r>
              <a:rPr lang="en-GB" sz="9600" dirty="0">
                <a:solidFill>
                  <a:schemeClr val="tx1"/>
                </a:solidFill>
                <a:latin typeface="Abadi" panose="020B0604020104020204" pitchFamily="34" charset="0"/>
              </a:rPr>
              <a:t>Predict if SpaceX will SUCCEED in their attempt</a:t>
            </a:r>
          </a:p>
          <a:p>
            <a:pPr marL="342900" indent="-342900">
              <a:buFont typeface="Arial" panose="020B0604020202020204" pitchFamily="34" charset="0"/>
              <a:buChar char="•"/>
            </a:pPr>
            <a:r>
              <a:rPr lang="en-GB" sz="9600" dirty="0">
                <a:solidFill>
                  <a:schemeClr val="tx1"/>
                </a:solidFill>
                <a:latin typeface="Abadi" panose="020B0604020104020204" pitchFamily="34" charset="0"/>
              </a:rPr>
              <a:t>Create a related model that predicts if SpaceX will launch using a previously-flown 1</a:t>
            </a:r>
            <a:r>
              <a:rPr lang="en-GB" sz="9600" baseline="30000" dirty="0">
                <a:solidFill>
                  <a:schemeClr val="tx1"/>
                </a:solidFill>
                <a:latin typeface="Abadi" panose="020B0604020104020204" pitchFamily="34" charset="0"/>
              </a:rPr>
              <a:t>st</a:t>
            </a:r>
            <a:r>
              <a:rPr lang="en-GB" sz="9600" dirty="0">
                <a:solidFill>
                  <a:schemeClr val="tx1"/>
                </a:solidFill>
                <a:latin typeface="Abadi" panose="020B0604020104020204" pitchFamily="34" charset="0"/>
              </a:rPr>
              <a:t> stage booster</a:t>
            </a:r>
          </a:p>
          <a:p>
            <a:pPr marL="800100" lvl="1" indent="-342900">
              <a:buFont typeface="Arial" panose="020B0604020202020204" pitchFamily="34" charset="0"/>
              <a:buChar char="•"/>
            </a:pPr>
            <a:r>
              <a:rPr lang="en-GB" sz="9600" dirty="0">
                <a:solidFill>
                  <a:schemeClr val="tx1"/>
                </a:solidFill>
                <a:latin typeface="Abadi" panose="020B0604020104020204" pitchFamily="34" charset="0"/>
              </a:rPr>
              <a:t>Would enable SpaceY to take into account when the SpaceX bid would likely include a discount</a:t>
            </a:r>
          </a:p>
          <a:p>
            <a:pPr lvl="1"/>
            <a:endParaRPr lang="en-US" sz="9600" dirty="0">
              <a:solidFill>
                <a:schemeClr val="tx1"/>
              </a:solidFill>
              <a:latin typeface="Abadi" panose="020B0604020104020204" pitchFamily="34" charset="0"/>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2F0B487-40DD-B04A-B367-BB19FB1AC0BC}"/>
              </a:ext>
            </a:extLst>
          </p:cNvPr>
          <p:cNvPicPr>
            <a:picLocks noChangeAspect="1"/>
          </p:cNvPicPr>
          <p:nvPr/>
        </p:nvPicPr>
        <p:blipFill>
          <a:blip r:embed="rId3"/>
          <a:stretch>
            <a:fillRect/>
          </a:stretch>
        </p:blipFill>
        <p:spPr>
          <a:xfrm>
            <a:off x="6803" y="1639032"/>
            <a:ext cx="12185197" cy="383520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AAB2120-8CE6-9BEA-11C5-8471C8A5E5E3}"/>
              </a:ext>
            </a:extLst>
          </p:cNvPr>
          <p:cNvPicPr>
            <a:picLocks noChangeAspect="1"/>
          </p:cNvPicPr>
          <p:nvPr/>
        </p:nvPicPr>
        <p:blipFill rotWithShape="1">
          <a:blip r:embed="rId3"/>
          <a:srcRect t="18101"/>
          <a:stretch/>
        </p:blipFill>
        <p:spPr>
          <a:xfrm>
            <a:off x="0" y="1634627"/>
            <a:ext cx="12123421" cy="358874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FA8C590-9581-1A28-512C-FA6BA9311706}"/>
              </a:ext>
            </a:extLst>
          </p:cNvPr>
          <p:cNvPicPr>
            <a:picLocks noChangeAspect="1"/>
          </p:cNvPicPr>
          <p:nvPr/>
        </p:nvPicPr>
        <p:blipFill>
          <a:blip r:embed="rId3"/>
          <a:stretch>
            <a:fillRect/>
          </a:stretch>
        </p:blipFill>
        <p:spPr>
          <a:xfrm>
            <a:off x="1699956" y="1350868"/>
            <a:ext cx="8792088" cy="534583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83957" y="1768588"/>
            <a:ext cx="3575725" cy="332082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Abadi"/>
              </a:rPr>
              <a:t>Executive Summary</a:t>
            </a:r>
          </a:p>
          <a:p>
            <a:pPr>
              <a:lnSpc>
                <a:spcPct val="100000"/>
              </a:lnSpc>
              <a:spcBef>
                <a:spcPts val="1400"/>
              </a:spcBef>
            </a:pPr>
            <a:r>
              <a:rPr lang="en-US" sz="3200" dirty="0">
                <a:solidFill>
                  <a:schemeClr val="accent3">
                    <a:lumMod val="25000"/>
                  </a:schemeClr>
                </a:solidFill>
                <a:latin typeface="Abadi"/>
              </a:rPr>
              <a:t>Introduction</a:t>
            </a:r>
          </a:p>
          <a:p>
            <a:pPr>
              <a:lnSpc>
                <a:spcPct val="100000"/>
              </a:lnSpc>
              <a:spcBef>
                <a:spcPts val="1400"/>
              </a:spcBef>
            </a:pPr>
            <a:r>
              <a:rPr lang="en-US" sz="3200" dirty="0">
                <a:solidFill>
                  <a:schemeClr val="accent3">
                    <a:lumMod val="25000"/>
                  </a:schemeClr>
                </a:solidFill>
                <a:latin typeface="Abadi"/>
              </a:rPr>
              <a:t>Methodology</a:t>
            </a:r>
          </a:p>
          <a:p>
            <a:pPr>
              <a:lnSpc>
                <a:spcPct val="100000"/>
              </a:lnSpc>
              <a:spcBef>
                <a:spcPts val="1400"/>
              </a:spcBef>
            </a:pPr>
            <a:r>
              <a:rPr lang="en-US" sz="3200" dirty="0">
                <a:solidFill>
                  <a:schemeClr val="accent3">
                    <a:lumMod val="25000"/>
                  </a:schemeClr>
                </a:solidFill>
                <a:latin typeface="Abadi"/>
              </a:rPr>
              <a:t>Results</a:t>
            </a:r>
          </a:p>
          <a:p>
            <a:pPr>
              <a:lnSpc>
                <a:spcPct val="100000"/>
              </a:lnSpc>
              <a:spcBef>
                <a:spcPts val="1400"/>
              </a:spcBef>
            </a:pPr>
            <a:r>
              <a:rPr lang="en-US" sz="3200" dirty="0">
                <a:solidFill>
                  <a:schemeClr val="accent3">
                    <a:lumMod val="25000"/>
                  </a:schemeClr>
                </a:solidFill>
                <a:latin typeface="Abadi"/>
              </a:rPr>
              <a:t>Conclusion</a:t>
            </a:r>
          </a:p>
          <a:p>
            <a:pPr>
              <a:lnSpc>
                <a:spcPct val="100000"/>
              </a:lnSpc>
              <a:spcBef>
                <a:spcPts val="1400"/>
              </a:spcBef>
            </a:pPr>
            <a:r>
              <a:rPr lang="en-US" sz="3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Table Of Contents</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32C247-0789-F174-BAE7-FD3AE1B1331E}"/>
              </a:ext>
            </a:extLst>
          </p:cNvPr>
          <p:cNvPicPr>
            <a:picLocks noChangeAspect="1"/>
          </p:cNvPicPr>
          <p:nvPr/>
        </p:nvPicPr>
        <p:blipFill rotWithShape="1">
          <a:blip r:embed="rId3"/>
          <a:srcRect t="2075" r="967" b="2140"/>
          <a:stretch/>
        </p:blipFill>
        <p:spPr>
          <a:xfrm>
            <a:off x="404205" y="1288320"/>
            <a:ext cx="11025097" cy="503103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B3A3EB1-134B-A2AE-FF43-CEF8D0D15DD0}"/>
              </a:ext>
            </a:extLst>
          </p:cNvPr>
          <p:cNvPicPr>
            <a:picLocks noChangeAspect="1"/>
          </p:cNvPicPr>
          <p:nvPr/>
        </p:nvPicPr>
        <p:blipFill rotWithShape="1">
          <a:blip r:embed="rId3"/>
          <a:srcRect l="2342" t="16653"/>
          <a:stretch/>
        </p:blipFill>
        <p:spPr>
          <a:xfrm>
            <a:off x="352541" y="1333041"/>
            <a:ext cx="10741446" cy="495363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736AF6-960F-F055-5DAA-35AB9CDAF811}"/>
              </a:ext>
            </a:extLst>
          </p:cNvPr>
          <p:cNvPicPr>
            <a:picLocks noChangeAspect="1"/>
          </p:cNvPicPr>
          <p:nvPr/>
        </p:nvPicPr>
        <p:blipFill>
          <a:blip r:embed="rId3"/>
          <a:stretch>
            <a:fillRect/>
          </a:stretch>
        </p:blipFill>
        <p:spPr>
          <a:xfrm>
            <a:off x="275538" y="1345610"/>
            <a:ext cx="10884548" cy="524522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2AF5FE8-1100-1020-FE61-DD04F16BDEF8}"/>
              </a:ext>
            </a:extLst>
          </p:cNvPr>
          <p:cNvPicPr>
            <a:picLocks noChangeAspect="1"/>
          </p:cNvPicPr>
          <p:nvPr/>
        </p:nvPicPr>
        <p:blipFill>
          <a:blip r:embed="rId3"/>
          <a:stretch>
            <a:fillRect/>
          </a:stretch>
        </p:blipFill>
        <p:spPr>
          <a:xfrm>
            <a:off x="251969" y="1441008"/>
            <a:ext cx="11758567" cy="3516581"/>
          </a:xfrm>
          <a:prstGeom prst="rect">
            <a:avLst/>
          </a:prstGeom>
        </p:spPr>
      </p:pic>
      <p:sp>
        <p:nvSpPr>
          <p:cNvPr id="7" name="TextBox 6">
            <a:extLst>
              <a:ext uri="{FF2B5EF4-FFF2-40B4-BE49-F238E27FC236}">
                <a16:creationId xmlns:a16="http://schemas.microsoft.com/office/drawing/2014/main" id="{08A3FF4F-B03F-240A-1751-D0B880DDCD2B}"/>
              </a:ext>
            </a:extLst>
          </p:cNvPr>
          <p:cNvSpPr txBox="1"/>
          <p:nvPr/>
        </p:nvSpPr>
        <p:spPr>
          <a:xfrm>
            <a:off x="251969" y="5137638"/>
            <a:ext cx="11758567" cy="400110"/>
          </a:xfrm>
          <a:prstGeom prst="rect">
            <a:avLst/>
          </a:prstGeom>
          <a:noFill/>
        </p:spPr>
        <p:txBody>
          <a:bodyPr wrap="square" rtlCol="0">
            <a:spAutoFit/>
          </a:bodyPr>
          <a:lstStyle/>
          <a:p>
            <a:r>
              <a:rPr lang="en-US" sz="2000" dirty="0">
                <a:latin typeface="Abadi" panose="020B0604020104020204" pitchFamily="34" charset="0"/>
              </a:rPr>
              <a:t>There are four different launch sites through out USA and all the locations are coastal regions.</a:t>
            </a:r>
            <a:endParaRPr lang="en-GB" sz="20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83F68CA-57F1-0FCD-4E8F-A301D6477BFA}"/>
              </a:ext>
            </a:extLst>
          </p:cNvPr>
          <p:cNvPicPr>
            <a:picLocks noChangeAspect="1"/>
          </p:cNvPicPr>
          <p:nvPr/>
        </p:nvPicPr>
        <p:blipFill>
          <a:blip r:embed="rId3"/>
          <a:stretch>
            <a:fillRect/>
          </a:stretch>
        </p:blipFill>
        <p:spPr>
          <a:xfrm>
            <a:off x="241200" y="1368570"/>
            <a:ext cx="9264685" cy="4855960"/>
          </a:xfrm>
          <a:prstGeom prst="rect">
            <a:avLst/>
          </a:prstGeom>
        </p:spPr>
      </p:pic>
      <p:sp>
        <p:nvSpPr>
          <p:cNvPr id="7" name="TextBox 6">
            <a:extLst>
              <a:ext uri="{FF2B5EF4-FFF2-40B4-BE49-F238E27FC236}">
                <a16:creationId xmlns:a16="http://schemas.microsoft.com/office/drawing/2014/main" id="{300E1DBF-6FE2-1855-6BB0-3E192CFCEE8C}"/>
              </a:ext>
            </a:extLst>
          </p:cNvPr>
          <p:cNvSpPr txBox="1"/>
          <p:nvPr/>
        </p:nvSpPr>
        <p:spPr>
          <a:xfrm>
            <a:off x="9661793" y="2422235"/>
            <a:ext cx="1796179" cy="2246769"/>
          </a:xfrm>
          <a:prstGeom prst="rect">
            <a:avLst/>
          </a:prstGeom>
          <a:noFill/>
        </p:spPr>
        <p:txBody>
          <a:bodyPr wrap="square" rtlCol="0">
            <a:spAutoFit/>
          </a:bodyPr>
          <a:lstStyle/>
          <a:p>
            <a:r>
              <a:rPr lang="en-US" sz="2000" b="1" dirty="0">
                <a:latin typeface="Abadi" panose="020B0604020104020204" pitchFamily="34" charset="0"/>
              </a:rPr>
              <a:t>There are 60 records where launch sites name begin with the string 'CCA’.</a:t>
            </a:r>
          </a:p>
          <a:p>
            <a:endParaRPr lang="en-GB" sz="20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CD51EA9-4955-D054-DD4C-789E1D205A51}"/>
              </a:ext>
            </a:extLst>
          </p:cNvPr>
          <p:cNvPicPr>
            <a:picLocks noChangeAspect="1"/>
          </p:cNvPicPr>
          <p:nvPr/>
        </p:nvPicPr>
        <p:blipFill>
          <a:blip r:embed="rId3"/>
          <a:stretch>
            <a:fillRect/>
          </a:stretch>
        </p:blipFill>
        <p:spPr>
          <a:xfrm>
            <a:off x="1217181" y="1563783"/>
            <a:ext cx="9757637" cy="2809914"/>
          </a:xfrm>
          <a:prstGeom prst="rect">
            <a:avLst/>
          </a:prstGeom>
        </p:spPr>
      </p:pic>
      <p:sp>
        <p:nvSpPr>
          <p:cNvPr id="7" name="TextBox 6">
            <a:extLst>
              <a:ext uri="{FF2B5EF4-FFF2-40B4-BE49-F238E27FC236}">
                <a16:creationId xmlns:a16="http://schemas.microsoft.com/office/drawing/2014/main" id="{C249FF38-5D69-9F2C-755E-CEEB9D5CBABC}"/>
              </a:ext>
            </a:extLst>
          </p:cNvPr>
          <p:cNvSpPr txBox="1"/>
          <p:nvPr/>
        </p:nvSpPr>
        <p:spPr>
          <a:xfrm>
            <a:off x="1828800" y="4799525"/>
            <a:ext cx="8901629" cy="400110"/>
          </a:xfrm>
          <a:prstGeom prst="rect">
            <a:avLst/>
          </a:prstGeom>
          <a:noFill/>
        </p:spPr>
        <p:txBody>
          <a:bodyPr wrap="square" rtlCol="0">
            <a:spAutoFit/>
          </a:bodyPr>
          <a:lstStyle/>
          <a:p>
            <a:r>
              <a:rPr lang="en-US" sz="2000" b="1" dirty="0"/>
              <a:t>The total payload mass carried by boosters launched by NASA (CRS) is 45,596 Kgs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6983824-3D2A-E51E-DAB5-ACC9294AEC6B}"/>
              </a:ext>
            </a:extLst>
          </p:cNvPr>
          <p:cNvPicPr>
            <a:picLocks noChangeAspect="1"/>
          </p:cNvPicPr>
          <p:nvPr/>
        </p:nvPicPr>
        <p:blipFill rotWithShape="1">
          <a:blip r:embed="rId3"/>
          <a:srcRect t="9087"/>
          <a:stretch/>
        </p:blipFill>
        <p:spPr>
          <a:xfrm>
            <a:off x="2527238" y="1531343"/>
            <a:ext cx="7137524" cy="2721167"/>
          </a:xfrm>
          <a:prstGeom prst="rect">
            <a:avLst/>
          </a:prstGeom>
        </p:spPr>
      </p:pic>
      <p:sp>
        <p:nvSpPr>
          <p:cNvPr id="7" name="TextBox 6">
            <a:extLst>
              <a:ext uri="{FF2B5EF4-FFF2-40B4-BE49-F238E27FC236}">
                <a16:creationId xmlns:a16="http://schemas.microsoft.com/office/drawing/2014/main" id="{192D1429-C17C-99D3-AC2C-6DEBFD107E9D}"/>
              </a:ext>
            </a:extLst>
          </p:cNvPr>
          <p:cNvSpPr txBox="1"/>
          <p:nvPr/>
        </p:nvSpPr>
        <p:spPr>
          <a:xfrm>
            <a:off x="1799421" y="4538876"/>
            <a:ext cx="8593157" cy="400110"/>
          </a:xfrm>
          <a:prstGeom prst="rect">
            <a:avLst/>
          </a:prstGeom>
          <a:noFill/>
        </p:spPr>
        <p:txBody>
          <a:bodyPr wrap="square" rtlCol="0">
            <a:spAutoFit/>
          </a:bodyPr>
          <a:lstStyle/>
          <a:p>
            <a:r>
              <a:rPr lang="en-US" sz="2000" b="1" dirty="0"/>
              <a:t>The average payload mass carried by booster version F9 v1.1</a:t>
            </a:r>
            <a:r>
              <a:rPr lang="en-GB" sz="2000" b="1" dirty="0">
                <a:latin typeface="Abadi" panose="020B0604020104020204" pitchFamily="34" charset="0"/>
              </a:rPr>
              <a:t> is 2,928.4 Kgs</a:t>
            </a:r>
            <a:endParaRPr lang="en-US" sz="2000" b="1" dirty="0"/>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0BE0DB0-A6EB-7C14-A584-406CBAEDFBC7}"/>
              </a:ext>
            </a:extLst>
          </p:cNvPr>
          <p:cNvPicPr>
            <a:picLocks noChangeAspect="1"/>
          </p:cNvPicPr>
          <p:nvPr/>
        </p:nvPicPr>
        <p:blipFill>
          <a:blip r:embed="rId3"/>
          <a:stretch>
            <a:fillRect/>
          </a:stretch>
        </p:blipFill>
        <p:spPr>
          <a:xfrm>
            <a:off x="586726" y="1691958"/>
            <a:ext cx="11260363" cy="2494868"/>
          </a:xfrm>
          <a:prstGeom prst="rect">
            <a:avLst/>
          </a:prstGeom>
        </p:spPr>
      </p:pic>
      <p:sp>
        <p:nvSpPr>
          <p:cNvPr id="7" name="TextBox 6">
            <a:extLst>
              <a:ext uri="{FF2B5EF4-FFF2-40B4-BE49-F238E27FC236}">
                <a16:creationId xmlns:a16="http://schemas.microsoft.com/office/drawing/2014/main" id="{B60D77C8-924D-7D48-F0D0-30E9D0554535}"/>
              </a:ext>
            </a:extLst>
          </p:cNvPr>
          <p:cNvSpPr txBox="1"/>
          <p:nvPr/>
        </p:nvSpPr>
        <p:spPr>
          <a:xfrm>
            <a:off x="1696598" y="4503336"/>
            <a:ext cx="9353320" cy="1015663"/>
          </a:xfrm>
          <a:prstGeom prst="rect">
            <a:avLst/>
          </a:prstGeom>
          <a:noFill/>
        </p:spPr>
        <p:txBody>
          <a:bodyPr wrap="square" rtlCol="0">
            <a:spAutoFit/>
          </a:bodyPr>
          <a:lstStyle/>
          <a:p>
            <a:r>
              <a:rPr lang="en-GB" sz="2000" b="1" dirty="0">
                <a:latin typeface="Abadi" panose="020B0604020104020204" pitchFamily="34" charset="0"/>
              </a:rPr>
              <a:t>22/12/2015 </a:t>
            </a:r>
            <a:r>
              <a:rPr lang="en-GB" sz="2000" dirty="0">
                <a:latin typeface="Abadi" panose="020B0604020104020204" pitchFamily="34" charset="0"/>
              </a:rPr>
              <a:t>is </a:t>
            </a:r>
            <a:r>
              <a:rPr lang="en-US" sz="2000" dirty="0">
                <a:latin typeface="Abadi" panose="020B0604020104020204" pitchFamily="34" charset="0"/>
              </a:rPr>
              <a:t>the date when the first succesful landing outcome in ground pad was achieved.</a:t>
            </a:r>
          </a:p>
          <a:p>
            <a:endParaRPr lang="en-GB" sz="2000" b="1"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100"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CC0A7DE-DB0A-5E4D-E75C-BEFD57971D92}"/>
              </a:ext>
            </a:extLst>
          </p:cNvPr>
          <p:cNvPicPr>
            <a:picLocks noChangeAspect="1"/>
          </p:cNvPicPr>
          <p:nvPr/>
        </p:nvPicPr>
        <p:blipFill>
          <a:blip r:embed="rId3"/>
          <a:stretch>
            <a:fillRect/>
          </a:stretch>
        </p:blipFill>
        <p:spPr>
          <a:xfrm>
            <a:off x="1092030" y="1497971"/>
            <a:ext cx="10007940" cy="3303686"/>
          </a:xfrm>
          <a:prstGeom prst="rect">
            <a:avLst/>
          </a:prstGeom>
        </p:spPr>
      </p:pic>
      <p:sp>
        <p:nvSpPr>
          <p:cNvPr id="6" name="TextBox 5">
            <a:extLst>
              <a:ext uri="{FF2B5EF4-FFF2-40B4-BE49-F238E27FC236}">
                <a16:creationId xmlns:a16="http://schemas.microsoft.com/office/drawing/2014/main" id="{D8FC2F04-4197-0B6B-A33B-205D77C9A26A}"/>
              </a:ext>
            </a:extLst>
          </p:cNvPr>
          <p:cNvSpPr txBox="1"/>
          <p:nvPr/>
        </p:nvSpPr>
        <p:spPr>
          <a:xfrm>
            <a:off x="1092030" y="4968607"/>
            <a:ext cx="10007939" cy="707886"/>
          </a:xfrm>
          <a:prstGeom prst="rect">
            <a:avLst/>
          </a:prstGeom>
          <a:noFill/>
        </p:spPr>
        <p:txBody>
          <a:bodyPr wrap="square" rtlCol="0">
            <a:spAutoFit/>
          </a:bodyPr>
          <a:lstStyle/>
          <a:p>
            <a:r>
              <a:rPr lang="en-US" sz="2000" b="1" dirty="0">
                <a:latin typeface="Abadi" panose="020B0604020104020204" pitchFamily="34" charset="0"/>
              </a:rPr>
              <a:t>Five boosters has achieved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023A07A-87CE-5E20-6451-01ACF171DE70}"/>
              </a:ext>
            </a:extLst>
          </p:cNvPr>
          <p:cNvPicPr>
            <a:picLocks noChangeAspect="1"/>
          </p:cNvPicPr>
          <p:nvPr/>
        </p:nvPicPr>
        <p:blipFill>
          <a:blip r:embed="rId3"/>
          <a:stretch>
            <a:fillRect/>
          </a:stretch>
        </p:blipFill>
        <p:spPr>
          <a:xfrm>
            <a:off x="860249" y="1451671"/>
            <a:ext cx="10377349" cy="457390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756099" y="1343025"/>
            <a:ext cx="7529512" cy="551497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 SpaceY is a new commercial rocket launch provider who wants to bid against SpaceX.</a:t>
            </a:r>
          </a:p>
          <a:p>
            <a:pPr>
              <a:lnSpc>
                <a:spcPct val="100000"/>
              </a:lnSpc>
              <a:spcBef>
                <a:spcPts val="1400"/>
              </a:spcBef>
            </a:pPr>
            <a:r>
              <a:rPr lang="en-US" sz="2000" dirty="0">
                <a:solidFill>
                  <a:schemeClr val="accent3">
                    <a:lumMod val="25000"/>
                  </a:schemeClr>
                </a:solidFill>
                <a:latin typeface="Abadi" panose="020B0604020104020204" pitchFamily="34" charset="0"/>
              </a:rPr>
              <a:t>SpaceX advertises launch services starting at $62 million for missions that allow some fuel to be reserved for landing the 1</a:t>
            </a:r>
            <a:r>
              <a:rPr lang="en-US" sz="2000" baseline="30000" dirty="0">
                <a:solidFill>
                  <a:schemeClr val="accent3">
                    <a:lumMod val="25000"/>
                  </a:schemeClr>
                </a:solidFill>
                <a:latin typeface="Abadi" panose="020B0604020104020204" pitchFamily="34" charset="0"/>
              </a:rPr>
              <a:t>st</a:t>
            </a:r>
            <a:r>
              <a:rPr lang="en-US" sz="2000" dirty="0">
                <a:solidFill>
                  <a:schemeClr val="accent3">
                    <a:lumMod val="25000"/>
                  </a:schemeClr>
                </a:solidFill>
                <a:latin typeface="Abadi" panose="020B0604020104020204" pitchFamily="34" charset="0"/>
              </a:rPr>
              <a:t> stage rocket booster, so that it can be reused.</a:t>
            </a:r>
          </a:p>
          <a:p>
            <a:pPr>
              <a:lnSpc>
                <a:spcPct val="100000"/>
              </a:lnSpc>
              <a:spcBef>
                <a:spcPts val="1400"/>
              </a:spcBef>
            </a:pPr>
            <a:r>
              <a:rPr lang="en-US" sz="2000" dirty="0">
                <a:solidFill>
                  <a:schemeClr val="accent3">
                    <a:lumMod val="25000"/>
                  </a:schemeClr>
                </a:solidFill>
                <a:latin typeface="Abadi" panose="020B0604020104020204" pitchFamily="34" charset="0"/>
              </a:rPr>
              <a:t>SpaceX public statements indicate a 1st stage Falcon 9 booster to cost upwards of $15 million to build without including R&amp;D cost recoupment or profit margin.</a:t>
            </a:r>
          </a:p>
          <a:p>
            <a:pPr>
              <a:lnSpc>
                <a:spcPct val="100000"/>
              </a:lnSpc>
              <a:spcBef>
                <a:spcPts val="1400"/>
              </a:spcBef>
            </a:pPr>
            <a:r>
              <a:rPr lang="en-US" sz="2000" dirty="0">
                <a:solidFill>
                  <a:schemeClr val="accent3">
                    <a:lumMod val="25000"/>
                  </a:schemeClr>
                </a:solidFill>
                <a:latin typeface="Abadi" panose="020B0604020104020204" pitchFamily="34" charset="0"/>
              </a:rPr>
              <a:t>Given mission parameters such as payload mass and desired orbit, the models produced in this report were able to predict the first stage rocket booster landing successfully with an accuracy level of 83.3%.</a:t>
            </a:r>
          </a:p>
          <a:p>
            <a:pPr>
              <a:lnSpc>
                <a:spcPct val="100000"/>
              </a:lnSpc>
              <a:spcBef>
                <a:spcPts val="1400"/>
              </a:spcBef>
            </a:pPr>
            <a:r>
              <a:rPr lang="en-US" sz="2000" dirty="0">
                <a:solidFill>
                  <a:schemeClr val="accent3">
                    <a:lumMod val="25000"/>
                  </a:schemeClr>
                </a:solidFill>
                <a:latin typeface="Abadi" panose="020B0604020104020204" pitchFamily="34" charset="0"/>
              </a:rPr>
              <a:t>As a result, SpaceY will be able to make more informed bids against SpaceX by using 1st stage landing predictions as a proxy for the cost of a launch</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5372ECF-704D-B880-5BD0-8529B3223DAA}"/>
              </a:ext>
            </a:extLst>
          </p:cNvPr>
          <p:cNvPicPr>
            <a:picLocks noChangeAspect="1"/>
          </p:cNvPicPr>
          <p:nvPr/>
        </p:nvPicPr>
        <p:blipFill>
          <a:blip r:embed="rId3"/>
          <a:stretch>
            <a:fillRect/>
          </a:stretch>
        </p:blipFill>
        <p:spPr>
          <a:xfrm>
            <a:off x="2967681" y="1365143"/>
            <a:ext cx="6120260" cy="531130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1CF8C1BC-9520-4AB3-2EC4-01638480A65A}"/>
              </a:ext>
            </a:extLst>
          </p:cNvPr>
          <p:cNvPicPr>
            <a:picLocks noChangeAspect="1"/>
          </p:cNvPicPr>
          <p:nvPr/>
        </p:nvPicPr>
        <p:blipFill>
          <a:blip r:embed="rId3"/>
          <a:stretch>
            <a:fillRect/>
          </a:stretch>
        </p:blipFill>
        <p:spPr>
          <a:xfrm>
            <a:off x="324951" y="1756023"/>
            <a:ext cx="11542097" cy="31590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5CCE672-9D6E-EEDE-E8EA-212F5131F49F}"/>
              </a:ext>
            </a:extLst>
          </p:cNvPr>
          <p:cNvPicPr>
            <a:picLocks noChangeAspect="1"/>
          </p:cNvPicPr>
          <p:nvPr/>
        </p:nvPicPr>
        <p:blipFill>
          <a:blip r:embed="rId3"/>
          <a:stretch>
            <a:fillRect/>
          </a:stretch>
        </p:blipFill>
        <p:spPr>
          <a:xfrm>
            <a:off x="1990085" y="1409355"/>
            <a:ext cx="8211830" cy="50178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5C5DC3A6-ECA4-9C97-F2D5-4A6A1206FFC2}"/>
              </a:ext>
            </a:extLst>
          </p:cNvPr>
          <p:cNvPicPr>
            <a:picLocks noChangeAspect="1"/>
          </p:cNvPicPr>
          <p:nvPr/>
        </p:nvPicPr>
        <p:blipFill>
          <a:blip r:embed="rId3"/>
          <a:stretch>
            <a:fillRect/>
          </a:stretch>
        </p:blipFill>
        <p:spPr>
          <a:xfrm>
            <a:off x="1" y="297456"/>
            <a:ext cx="12192000" cy="560758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C0DE958C-CB1E-E174-8F28-E867EEE4009E}"/>
              </a:ext>
            </a:extLst>
          </p:cNvPr>
          <p:cNvPicPr>
            <a:picLocks noChangeAspect="1"/>
          </p:cNvPicPr>
          <p:nvPr/>
        </p:nvPicPr>
        <p:blipFill>
          <a:blip r:embed="rId3"/>
          <a:stretch>
            <a:fillRect/>
          </a:stretch>
        </p:blipFill>
        <p:spPr>
          <a:xfrm>
            <a:off x="0" y="430789"/>
            <a:ext cx="12192000" cy="560527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388161B6-9DE3-879C-D9CC-2A7C397A5ADE}"/>
              </a:ext>
            </a:extLst>
          </p:cNvPr>
          <p:cNvPicPr>
            <a:picLocks noChangeAspect="1"/>
          </p:cNvPicPr>
          <p:nvPr/>
        </p:nvPicPr>
        <p:blipFill rotWithShape="1">
          <a:blip r:embed="rId3"/>
          <a:srcRect t="2105"/>
          <a:stretch/>
        </p:blipFill>
        <p:spPr>
          <a:xfrm>
            <a:off x="0" y="430789"/>
            <a:ext cx="12192000" cy="54715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369307"/>
            <a:ext cx="10515600" cy="91142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 for all sites count of success launch</a:t>
            </a:r>
          </a:p>
        </p:txBody>
      </p:sp>
      <p:pic>
        <p:nvPicPr>
          <p:cNvPr id="4" name="Picture 3">
            <a:extLst>
              <a:ext uri="{FF2B5EF4-FFF2-40B4-BE49-F238E27FC236}">
                <a16:creationId xmlns:a16="http://schemas.microsoft.com/office/drawing/2014/main" id="{CFC15763-1A3B-8FE8-94FE-57723EA4FBD9}"/>
              </a:ext>
            </a:extLst>
          </p:cNvPr>
          <p:cNvPicPr>
            <a:picLocks noChangeAspect="1"/>
          </p:cNvPicPr>
          <p:nvPr/>
        </p:nvPicPr>
        <p:blipFill>
          <a:blip r:embed="rId3"/>
          <a:stretch>
            <a:fillRect/>
          </a:stretch>
        </p:blipFill>
        <p:spPr>
          <a:xfrm>
            <a:off x="1061291" y="1439981"/>
            <a:ext cx="10069417" cy="442634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 for CCAFS SLC-40 site launch count</a:t>
            </a:r>
          </a:p>
        </p:txBody>
      </p:sp>
      <p:pic>
        <p:nvPicPr>
          <p:cNvPr id="4" name="Picture 3">
            <a:extLst>
              <a:ext uri="{FF2B5EF4-FFF2-40B4-BE49-F238E27FC236}">
                <a16:creationId xmlns:a16="http://schemas.microsoft.com/office/drawing/2014/main" id="{44949EBD-F0F5-E46E-0096-8DB8CFC1F413}"/>
              </a:ext>
            </a:extLst>
          </p:cNvPr>
          <p:cNvPicPr>
            <a:picLocks noChangeAspect="1"/>
          </p:cNvPicPr>
          <p:nvPr/>
        </p:nvPicPr>
        <p:blipFill>
          <a:blip r:embed="rId3"/>
          <a:stretch>
            <a:fillRect/>
          </a:stretch>
        </p:blipFill>
        <p:spPr>
          <a:xfrm>
            <a:off x="857254" y="1420317"/>
            <a:ext cx="10477492" cy="45784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Project Background</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95983"/>
            <a:ext cx="6770841" cy="4831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This report has been prepared as part of the Applied Data Science Capstone course.*</a:t>
            </a:r>
          </a:p>
          <a:p>
            <a:pPr>
              <a:spcBef>
                <a:spcPts val="1400"/>
              </a:spcBef>
            </a:pPr>
            <a:r>
              <a:rPr lang="en-US" sz="2400" dirty="0">
                <a:solidFill>
                  <a:schemeClr val="accent3">
                    <a:lumMod val="25000"/>
                  </a:schemeClr>
                </a:solidFill>
                <a:latin typeface="Abadi" panose="020B0604020104020204" pitchFamily="34" charset="0"/>
              </a:rPr>
              <a:t>In this capstone, I take the role of a data scientist working for a new rocket company called SpaceY.</a:t>
            </a:r>
          </a:p>
          <a:p>
            <a:pPr>
              <a:spcBef>
                <a:spcPts val="1400"/>
              </a:spcBef>
            </a:pPr>
            <a:r>
              <a:rPr lang="en-US" sz="2400" dirty="0">
                <a:solidFill>
                  <a:schemeClr val="accent3">
                    <a:lumMod val="25000"/>
                  </a:schemeClr>
                </a:solidFill>
                <a:latin typeface="Abadi" panose="020B0604020104020204" pitchFamily="34" charset="0"/>
              </a:rPr>
              <a:t>With the help of the data science findings and models in this report, SpaceY will be able to make more informed bids against SpaceX for a rocket launch.</a:t>
            </a:r>
          </a:p>
          <a:p>
            <a:pPr marL="0" indent="0">
              <a:spcBef>
                <a:spcPts val="1400"/>
              </a:spcBef>
              <a:buNone/>
            </a:pPr>
            <a:endParaRPr lang="en-US" sz="2400" dirty="0">
              <a:solidFill>
                <a:schemeClr val="accent3">
                  <a:lumMod val="25000"/>
                </a:schemeClr>
              </a:solidFill>
              <a:latin typeface="Abadi" panose="020B0604020104020204" pitchFamily="34" charset="0"/>
            </a:endParaRPr>
          </a:p>
          <a:p>
            <a:pPr marL="0" indent="0">
              <a:spcBef>
                <a:spcPts val="1400"/>
              </a:spcBef>
              <a:buNone/>
            </a:pPr>
            <a:endParaRPr lang="en-US" sz="24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 10th course in the </a:t>
            </a:r>
            <a:r>
              <a:rPr lang="en-US" sz="1800" dirty="0">
                <a:solidFill>
                  <a:schemeClr val="accent3">
                    <a:lumMod val="25000"/>
                  </a:schemeClr>
                </a:solidFill>
                <a:latin typeface="Abadi" panose="020B0604020104020204" pitchFamily="34" charset="0"/>
                <a:hlinkClick r:id="rId3"/>
              </a:rPr>
              <a:t>IBM Data Science Professional Certification</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387729"/>
            <a:ext cx="10515600" cy="88939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Scatter Pot of Payload vs Mass for all launch sites </a:t>
            </a:r>
          </a:p>
        </p:txBody>
      </p:sp>
      <p:pic>
        <p:nvPicPr>
          <p:cNvPr id="4" name="Picture 3">
            <a:extLst>
              <a:ext uri="{FF2B5EF4-FFF2-40B4-BE49-F238E27FC236}">
                <a16:creationId xmlns:a16="http://schemas.microsoft.com/office/drawing/2014/main" id="{5CFA0ADD-DA40-730E-38F9-73F5F24B34A5}"/>
              </a:ext>
            </a:extLst>
          </p:cNvPr>
          <p:cNvPicPr>
            <a:picLocks noChangeAspect="1"/>
          </p:cNvPicPr>
          <p:nvPr/>
        </p:nvPicPr>
        <p:blipFill>
          <a:blip r:embed="rId3"/>
          <a:stretch>
            <a:fillRect/>
          </a:stretch>
        </p:blipFill>
        <p:spPr>
          <a:xfrm>
            <a:off x="800752" y="1368590"/>
            <a:ext cx="10657220" cy="46569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543CD33-4FA7-3F94-F7A5-32CC6C50E597}"/>
              </a:ext>
            </a:extLst>
          </p:cNvPr>
          <p:cNvPicPr>
            <a:picLocks noChangeAspect="1"/>
          </p:cNvPicPr>
          <p:nvPr/>
        </p:nvPicPr>
        <p:blipFill>
          <a:blip r:embed="rId3"/>
          <a:stretch>
            <a:fillRect/>
          </a:stretch>
        </p:blipFill>
        <p:spPr>
          <a:xfrm>
            <a:off x="1353883" y="1346941"/>
            <a:ext cx="4369742" cy="3674999"/>
          </a:xfrm>
          <a:prstGeom prst="rect">
            <a:avLst/>
          </a:prstGeom>
        </p:spPr>
      </p:pic>
      <p:pic>
        <p:nvPicPr>
          <p:cNvPr id="7" name="Picture 6">
            <a:extLst>
              <a:ext uri="{FF2B5EF4-FFF2-40B4-BE49-F238E27FC236}">
                <a16:creationId xmlns:a16="http://schemas.microsoft.com/office/drawing/2014/main" id="{05F2FE1E-4D70-0F35-48B9-01A940E82F32}"/>
              </a:ext>
            </a:extLst>
          </p:cNvPr>
          <p:cNvPicPr>
            <a:picLocks noChangeAspect="1"/>
          </p:cNvPicPr>
          <p:nvPr/>
        </p:nvPicPr>
        <p:blipFill>
          <a:blip r:embed="rId4"/>
          <a:stretch>
            <a:fillRect/>
          </a:stretch>
        </p:blipFill>
        <p:spPr>
          <a:xfrm>
            <a:off x="6336175" y="1346941"/>
            <a:ext cx="4267419" cy="3613336"/>
          </a:xfrm>
          <a:prstGeom prst="rect">
            <a:avLst/>
          </a:prstGeom>
        </p:spPr>
      </p:pic>
      <p:sp>
        <p:nvSpPr>
          <p:cNvPr id="8" name="TextBox 7">
            <a:extLst>
              <a:ext uri="{FF2B5EF4-FFF2-40B4-BE49-F238E27FC236}">
                <a16:creationId xmlns:a16="http://schemas.microsoft.com/office/drawing/2014/main" id="{DCCD0957-9576-FE70-7D30-BEE26362DB04}"/>
              </a:ext>
            </a:extLst>
          </p:cNvPr>
          <p:cNvSpPr txBox="1"/>
          <p:nvPr/>
        </p:nvSpPr>
        <p:spPr>
          <a:xfrm>
            <a:off x="5349050" y="5281182"/>
            <a:ext cx="5254543" cy="1323439"/>
          </a:xfrm>
          <a:prstGeom prst="rect">
            <a:avLst/>
          </a:prstGeom>
          <a:noFill/>
        </p:spPr>
        <p:txBody>
          <a:bodyPr wrap="square" rtlCol="0">
            <a:spAutoFit/>
          </a:bodyPr>
          <a:lstStyle/>
          <a:p>
            <a:r>
              <a:rPr lang="en-US" sz="2000" dirty="0">
                <a:latin typeface="Abadi" panose="020B0604020104020204" pitchFamily="34" charset="0"/>
              </a:rPr>
              <a:t>We can see that the Decision Tree Classifier performs the best with an accuracy score of 77% and 93% approx. on test and train data respectively. </a:t>
            </a:r>
            <a:endParaRPr lang="en-GB" sz="2000" dirty="0">
              <a:latin typeface="Abadi" panose="020B0604020104020204" pitchFamily="34" charset="0"/>
            </a:endParaRPr>
          </a:p>
        </p:txBody>
      </p:sp>
      <p:pic>
        <p:nvPicPr>
          <p:cNvPr id="11" name="Picture 10">
            <a:extLst>
              <a:ext uri="{FF2B5EF4-FFF2-40B4-BE49-F238E27FC236}">
                <a16:creationId xmlns:a16="http://schemas.microsoft.com/office/drawing/2014/main" id="{BA6EB3EB-B6E3-1192-2FF5-21D87DC6C97A}"/>
              </a:ext>
            </a:extLst>
          </p:cNvPr>
          <p:cNvPicPr>
            <a:picLocks noChangeAspect="1"/>
          </p:cNvPicPr>
          <p:nvPr/>
        </p:nvPicPr>
        <p:blipFill>
          <a:blip r:embed="rId5"/>
          <a:stretch>
            <a:fillRect/>
          </a:stretch>
        </p:blipFill>
        <p:spPr>
          <a:xfrm>
            <a:off x="1353883" y="5198215"/>
            <a:ext cx="3791801" cy="146951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FF8D0A4-68B4-9ED5-147E-37B3FE8C9869}"/>
              </a:ext>
            </a:extLst>
          </p:cNvPr>
          <p:cNvPicPr>
            <a:picLocks noChangeAspect="1"/>
          </p:cNvPicPr>
          <p:nvPr/>
        </p:nvPicPr>
        <p:blipFill>
          <a:blip r:embed="rId3"/>
          <a:stretch>
            <a:fillRect/>
          </a:stretch>
        </p:blipFill>
        <p:spPr>
          <a:xfrm>
            <a:off x="851636" y="1613286"/>
            <a:ext cx="5702104" cy="4813925"/>
          </a:xfrm>
          <a:prstGeom prst="rect">
            <a:avLst/>
          </a:prstGeom>
        </p:spPr>
      </p:pic>
      <p:sp>
        <p:nvSpPr>
          <p:cNvPr id="6" name="TextBox 5">
            <a:extLst>
              <a:ext uri="{FF2B5EF4-FFF2-40B4-BE49-F238E27FC236}">
                <a16:creationId xmlns:a16="http://schemas.microsoft.com/office/drawing/2014/main" id="{57A6B523-DDD4-91DA-97F8-F2430A1BAD55}"/>
              </a:ext>
            </a:extLst>
          </p:cNvPr>
          <p:cNvSpPr txBox="1"/>
          <p:nvPr/>
        </p:nvSpPr>
        <p:spPr>
          <a:xfrm>
            <a:off x="7164873" y="2565135"/>
            <a:ext cx="4120738" cy="2308324"/>
          </a:xfrm>
          <a:prstGeom prst="rect">
            <a:avLst/>
          </a:prstGeom>
          <a:noFill/>
        </p:spPr>
        <p:txBody>
          <a:bodyPr wrap="square" rtlCol="0">
            <a:spAutoFit/>
          </a:bodyPr>
          <a:lstStyle/>
          <a:p>
            <a:r>
              <a:rPr lang="en-US" sz="2400" dirty="0">
                <a:latin typeface="Abadi" panose="020B0604020104020204" pitchFamily="34" charset="0"/>
              </a:rPr>
              <a:t>Our model predicts essentially well with true-negative values, i.e., our model correctly predicted the landing, while the prediction for not landing is quite not accurate.</a:t>
            </a:r>
            <a:endParaRPr lang="en-GB" sz="24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9F2B4D7E-FDEA-CE32-BF34-1AF0858EEEE9}"/>
              </a:ext>
            </a:extLst>
          </p:cNvPr>
          <p:cNvSpPr txBox="1"/>
          <p:nvPr/>
        </p:nvSpPr>
        <p:spPr>
          <a:xfrm>
            <a:off x="359669" y="1425703"/>
            <a:ext cx="11472447" cy="4893647"/>
          </a:xfrm>
          <a:prstGeom prst="rect">
            <a:avLst/>
          </a:prstGeom>
          <a:noFill/>
        </p:spPr>
        <p:txBody>
          <a:bodyPr wrap="square">
            <a:spAutoFit/>
          </a:bodyPr>
          <a:lstStyle/>
          <a:p>
            <a:pPr marL="342900" indent="-342900">
              <a:buFont typeface="Arial" panose="020B0604020202020204" pitchFamily="34" charset="0"/>
              <a:buChar char="•"/>
            </a:pPr>
            <a:r>
              <a:rPr lang="en-GB" dirty="0">
                <a:latin typeface="Abadi" panose="020B0604020104020204" pitchFamily="34" charset="0"/>
              </a:rPr>
              <a:t>Using the models from this report, SpaceY can predict when SpaceX will successfully land the 1</a:t>
            </a:r>
            <a:r>
              <a:rPr lang="en-GB" baseline="30000" dirty="0">
                <a:latin typeface="Abadi" panose="020B0604020104020204" pitchFamily="34" charset="0"/>
              </a:rPr>
              <a:t>st</a:t>
            </a:r>
            <a:r>
              <a:rPr lang="en-GB" dirty="0">
                <a:latin typeface="Abadi" panose="020B0604020104020204" pitchFamily="34" charset="0"/>
              </a:rPr>
              <a:t> stage booster with 83.3% accuracy</a:t>
            </a:r>
          </a:p>
          <a:p>
            <a:pPr marL="342900" indent="-342900">
              <a:buFont typeface="Arial" panose="020B0604020202020204" pitchFamily="34" charset="0"/>
              <a:buChar char="•"/>
            </a:pPr>
            <a:r>
              <a:rPr lang="en-GB" dirty="0">
                <a:latin typeface="Abadi" panose="020B0604020104020204" pitchFamily="34" charset="0"/>
              </a:rPr>
              <a:t>SpaceX public statements indicate the 1</a:t>
            </a:r>
            <a:r>
              <a:rPr lang="en-GB" baseline="30000" dirty="0">
                <a:latin typeface="Abadi" panose="020B0604020104020204" pitchFamily="34" charset="0"/>
              </a:rPr>
              <a:t>st</a:t>
            </a:r>
            <a:r>
              <a:rPr lang="en-GB" dirty="0">
                <a:latin typeface="Abadi" panose="020B0604020104020204" pitchFamily="34" charset="0"/>
              </a:rPr>
              <a:t> stage booster costs upwards of $15 million to build</a:t>
            </a:r>
          </a:p>
          <a:p>
            <a:pPr marL="342900" indent="-342900">
              <a:buFont typeface="Arial" panose="020B0604020202020204" pitchFamily="34" charset="0"/>
              <a:buChar char="•"/>
            </a:pPr>
            <a:r>
              <a:rPr lang="en-GB" dirty="0">
                <a:latin typeface="Abadi" panose="020B0604020104020204" pitchFamily="34" charset="0"/>
              </a:rPr>
              <a:t>This will enable SpaceY to make more informed bids against SpaceX, since they will have a good idea when to expect the SpaceX bid to include the cost of a sacrificed 1</a:t>
            </a:r>
            <a:r>
              <a:rPr lang="en-GB" baseline="30000" dirty="0">
                <a:latin typeface="Abadi" panose="020B0604020104020204" pitchFamily="34" charset="0"/>
              </a:rPr>
              <a:t>st</a:t>
            </a:r>
            <a:r>
              <a:rPr lang="en-GB" dirty="0">
                <a:latin typeface="Abadi" panose="020B0604020104020204" pitchFamily="34" charset="0"/>
              </a:rPr>
              <a:t> stage booster</a:t>
            </a:r>
          </a:p>
          <a:p>
            <a:pPr marL="342900" indent="-342900">
              <a:buFont typeface="Arial" panose="020B0604020202020204" pitchFamily="34" charset="0"/>
              <a:buChar char="•"/>
            </a:pPr>
            <a:r>
              <a:rPr lang="en-GB" dirty="0">
                <a:latin typeface="Abadi" panose="020B0604020104020204" pitchFamily="34" charset="0"/>
              </a:rPr>
              <a:t>With a list price of $62 million per launch, sacrificing the $15+ million 1st stage, would put the SpaceX bid at upwards of $77 million</a:t>
            </a:r>
          </a:p>
          <a:p>
            <a:pPr marL="342900" indent="-342900">
              <a:buFont typeface="Arial" panose="020B0604020202020204" pitchFamily="34" charset="0"/>
              <a:buChar char="•"/>
            </a:pPr>
            <a:r>
              <a:rPr lang="en-GB" dirty="0">
                <a:latin typeface="Abadi" panose="020B0604020104020204" pitchFamily="34" charset="0"/>
              </a:rPr>
              <a:t>Biggest opportunities going forward to make even more informed bids:</a:t>
            </a:r>
          </a:p>
          <a:p>
            <a:pPr marL="800100" lvl="1" indent="-342900">
              <a:buFont typeface="Arial" panose="020B0604020202020204" pitchFamily="34" charset="0"/>
              <a:buChar char="•"/>
            </a:pPr>
            <a:r>
              <a:rPr lang="en-GB" sz="1600" dirty="0">
                <a:latin typeface="Abadi" panose="020B0604020104020204" pitchFamily="34" charset="0"/>
              </a:rPr>
              <a:t>Freeze the best performing combination of model and hyperparameters and re-fit using the whole dataset instead of just the training data</a:t>
            </a:r>
          </a:p>
          <a:p>
            <a:pPr marL="1257300" lvl="2" indent="-342900">
              <a:buFont typeface="Arial" panose="020B0604020202020204" pitchFamily="34" charset="0"/>
              <a:buChar char="•"/>
            </a:pPr>
            <a:r>
              <a:rPr lang="en-GB" sz="1600" dirty="0">
                <a:latin typeface="Abadi" panose="020B0604020104020204" pitchFamily="34" charset="0"/>
              </a:rPr>
              <a:t>Potentially better than using only part of the data to fit the model, but you would no longer be able to measure the accuracy of the resulting model</a:t>
            </a:r>
          </a:p>
          <a:p>
            <a:pPr marL="800100" lvl="1" indent="-342900">
              <a:buFont typeface="Arial" panose="020B0604020202020204" pitchFamily="34" charset="0"/>
              <a:buChar char="•"/>
            </a:pPr>
            <a:r>
              <a:rPr lang="en-GB" sz="1600" dirty="0">
                <a:latin typeface="Abadi" panose="020B0604020104020204" pitchFamily="34" charset="0"/>
              </a:rPr>
              <a:t>Incorporate additional launch data to the dataset and model as it becomes available</a:t>
            </a:r>
          </a:p>
          <a:p>
            <a:pPr marL="800100" lvl="1" indent="-342900">
              <a:buFont typeface="Arial" panose="020B0604020202020204" pitchFamily="34" charset="0"/>
              <a:buChar char="•"/>
            </a:pPr>
            <a:r>
              <a:rPr lang="en-GB" sz="1600" dirty="0">
                <a:latin typeface="Abadi" panose="020B0604020104020204" pitchFamily="34" charset="0"/>
              </a:rPr>
              <a:t>Subdivide the current model into two models</a:t>
            </a:r>
          </a:p>
          <a:p>
            <a:pPr marL="1257300" lvl="2" indent="-342900">
              <a:buFont typeface="Arial" panose="020B0604020202020204" pitchFamily="34" charset="0"/>
              <a:buChar char="•"/>
            </a:pPr>
            <a:r>
              <a:rPr lang="en-GB" sz="1600" dirty="0">
                <a:latin typeface="Abadi" panose="020B0604020104020204" pitchFamily="34" charset="0"/>
              </a:rPr>
              <a:t>Predict if SpaceX will ATTEMPT to land the 1</a:t>
            </a:r>
            <a:r>
              <a:rPr lang="en-GB" sz="1600" baseline="30000" dirty="0">
                <a:latin typeface="Abadi" panose="020B0604020104020204" pitchFamily="34" charset="0"/>
              </a:rPr>
              <a:t>st</a:t>
            </a:r>
            <a:r>
              <a:rPr lang="en-GB" sz="1600" dirty="0">
                <a:latin typeface="Abadi" panose="020B0604020104020204" pitchFamily="34" charset="0"/>
              </a:rPr>
              <a:t> stage</a:t>
            </a:r>
          </a:p>
          <a:p>
            <a:pPr marL="1257300" lvl="2" indent="-342900">
              <a:buFont typeface="Arial" panose="020B0604020202020204" pitchFamily="34" charset="0"/>
              <a:buChar char="•"/>
            </a:pPr>
            <a:r>
              <a:rPr lang="en-GB" sz="1600" dirty="0">
                <a:latin typeface="Abadi" panose="020B0604020104020204" pitchFamily="34" charset="0"/>
              </a:rPr>
              <a:t>Predict if SpaceX will SUCCEED in their attempt</a:t>
            </a:r>
          </a:p>
          <a:p>
            <a:pPr marL="342900" indent="-342900">
              <a:buFont typeface="Arial" panose="020B0604020202020204" pitchFamily="34" charset="0"/>
              <a:buChar char="•"/>
            </a:pPr>
            <a:r>
              <a:rPr lang="en-GB" dirty="0">
                <a:latin typeface="Abadi" panose="020B0604020104020204" pitchFamily="34" charset="0"/>
              </a:rPr>
              <a:t>Create a related model that predicts if SpaceX will launch using a previously-flown 1</a:t>
            </a:r>
            <a:r>
              <a:rPr lang="en-GB" baseline="30000" dirty="0">
                <a:latin typeface="Abadi" panose="020B0604020104020204" pitchFamily="34" charset="0"/>
              </a:rPr>
              <a:t>st</a:t>
            </a:r>
            <a:r>
              <a:rPr lang="en-GB" dirty="0">
                <a:latin typeface="Abadi" panose="020B0604020104020204" pitchFamily="34" charset="0"/>
              </a:rPr>
              <a:t> stage booster</a:t>
            </a:r>
          </a:p>
          <a:p>
            <a:pPr marL="800100" lvl="1" indent="-342900">
              <a:buFont typeface="Arial" panose="020B0604020202020204" pitchFamily="34" charset="0"/>
              <a:buChar char="•"/>
            </a:pPr>
            <a:r>
              <a:rPr lang="en-GB" sz="1600" dirty="0">
                <a:latin typeface="Abadi" panose="020B0604020104020204" pitchFamily="34" charset="0"/>
              </a:rPr>
              <a:t>Would enable SpaceY to take into account when the SpaceX bid would likely include a discount</a:t>
            </a: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59522"/>
            <a:ext cx="10687961" cy="4351338"/>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Thank you to </a:t>
            </a:r>
            <a:r>
              <a:rPr lang="en-US" sz="2000" dirty="0">
                <a:solidFill>
                  <a:schemeClr val="accent3">
                    <a:lumMod val="25000"/>
                  </a:schemeClr>
                </a:solidFill>
                <a:latin typeface="Abadi" panose="020B0604020104020204" pitchFamily="34" charset="0"/>
                <a:hlinkClick r:id="rId4"/>
              </a:rPr>
              <a:t>Joseph </a:t>
            </a:r>
            <a:r>
              <a:rPr lang="en-US" sz="2000" dirty="0" err="1">
                <a:solidFill>
                  <a:schemeClr val="accent3">
                    <a:lumMod val="25000"/>
                  </a:schemeClr>
                </a:solidFill>
                <a:latin typeface="Abadi" panose="020B0604020104020204" pitchFamily="34" charset="0"/>
                <a:hlinkClick r:id="rId4"/>
              </a:rPr>
              <a:t>Santarcangelo</a:t>
            </a:r>
            <a:r>
              <a:rPr lang="en-US" sz="2000" dirty="0">
                <a:solidFill>
                  <a:schemeClr val="accent3">
                    <a:lumMod val="25000"/>
                  </a:schemeClr>
                </a:solidFill>
                <a:latin typeface="Abadi" panose="020B0604020104020204" pitchFamily="34" charset="0"/>
                <a:hlinkClick r:id="rId4"/>
              </a:rPr>
              <a:t> </a:t>
            </a:r>
            <a:r>
              <a:rPr lang="en-US" sz="2000" dirty="0">
                <a:solidFill>
                  <a:schemeClr val="accent3">
                    <a:lumMod val="25000"/>
                  </a:schemeClr>
                </a:solidFill>
                <a:latin typeface="Abadi" panose="020B0604020104020204" pitchFamily="34" charset="0"/>
              </a:rPr>
              <a:t>and </a:t>
            </a:r>
            <a:r>
              <a:rPr lang="en-US" sz="2000" dirty="0">
                <a:solidFill>
                  <a:schemeClr val="accent3">
                    <a:lumMod val="25000"/>
                  </a:schemeClr>
                </a:solidFill>
                <a:latin typeface="Abadi" panose="020B0604020104020204" pitchFamily="34" charset="0"/>
                <a:hlinkClick r:id="rId5"/>
              </a:rPr>
              <a:t>Yan Lao</a:t>
            </a:r>
            <a:r>
              <a:rPr lang="en-US" sz="2000" dirty="0">
                <a:solidFill>
                  <a:schemeClr val="accent3">
                    <a:lumMod val="25000"/>
                  </a:schemeClr>
                </a:solidFill>
                <a:latin typeface="Abadi" panose="020B0604020104020204" pitchFamily="34" charset="0"/>
              </a:rPr>
              <a:t> at IBM for creating the course and materials</a:t>
            </a:r>
          </a:p>
          <a:p>
            <a:pPr>
              <a:lnSpc>
                <a:spcPct val="100000"/>
              </a:lnSpc>
              <a:spcBef>
                <a:spcPts val="1400"/>
              </a:spcBef>
            </a:pPr>
            <a:r>
              <a:rPr lang="en-US" sz="2000" dirty="0">
                <a:solidFill>
                  <a:schemeClr val="accent3">
                    <a:lumMod val="25000"/>
                  </a:schemeClr>
                </a:solidFill>
                <a:latin typeface="Abadi" panose="020B0604020104020204" pitchFamily="34" charset="0"/>
              </a:rPr>
              <a:t>The code and necessary files used for this project can be found in the following GitHub repo: [</a:t>
            </a:r>
            <a:r>
              <a:rPr lang="en-US" sz="2000" dirty="0">
                <a:solidFill>
                  <a:schemeClr val="accent3">
                    <a:lumMod val="25000"/>
                  </a:schemeClr>
                </a:solidFill>
                <a:latin typeface="Abadi" panose="020B0604020104020204" pitchFamily="34" charset="0"/>
                <a:hlinkClick r:id="rId6"/>
              </a:rPr>
              <a:t>Link to repo</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•References</a:t>
            </a:r>
          </a:p>
          <a:p>
            <a:pPr lvl="1">
              <a:lnSpc>
                <a:spcPct val="110000"/>
              </a:lnSpc>
              <a:spcBef>
                <a:spcPts val="0"/>
              </a:spcBef>
            </a:pPr>
            <a:r>
              <a:rPr lang="en-US" sz="1800" dirty="0">
                <a:solidFill>
                  <a:schemeClr val="accent3">
                    <a:lumMod val="25000"/>
                  </a:schemeClr>
                </a:solidFill>
                <a:latin typeface="Abadi" panose="020B0604020104020204" pitchFamily="34" charset="0"/>
                <a:hlinkClick r:id="rId7"/>
              </a:rPr>
              <a:t>https://aviationweek.com/defense-space/space/podcast-interview-spacexs-elon-musk</a:t>
            </a:r>
            <a:endParaRPr lang="en-US" sz="1800" dirty="0">
              <a:solidFill>
                <a:schemeClr val="accent3">
                  <a:lumMod val="25000"/>
                </a:schemeClr>
              </a:solidFill>
              <a:latin typeface="Abadi" panose="020B0604020104020204" pitchFamily="34" charset="0"/>
            </a:endParaRPr>
          </a:p>
          <a:p>
            <a:pPr lvl="2">
              <a:lnSpc>
                <a:spcPct val="100000"/>
              </a:lnSpc>
              <a:spcBef>
                <a:spcPts val="0"/>
              </a:spcBef>
              <a:spcAft>
                <a:spcPts val="1000"/>
              </a:spcAft>
            </a:pPr>
            <a:r>
              <a:rPr lang="en-US" sz="1800" dirty="0">
                <a:solidFill>
                  <a:schemeClr val="accent3">
                    <a:lumMod val="25000"/>
                  </a:schemeClr>
                </a:solidFill>
                <a:latin typeface="Abadi" panose="020B0604020104020204" pitchFamily="34" charset="0"/>
              </a:rPr>
              <a:t>Interview with Elon Musk where he discloses the 1st stage booster to cost upwards of $15 million</a:t>
            </a:r>
          </a:p>
          <a:p>
            <a:pPr lvl="1">
              <a:lnSpc>
                <a:spcPct val="110000"/>
              </a:lnSpc>
              <a:spcBef>
                <a:spcPts val="0"/>
              </a:spcBef>
            </a:pPr>
            <a:r>
              <a:rPr lang="en-US" sz="1800" dirty="0">
                <a:solidFill>
                  <a:schemeClr val="accent3">
                    <a:lumMod val="25000"/>
                  </a:schemeClr>
                </a:solidFill>
                <a:latin typeface="Abadi" panose="020B0604020104020204" pitchFamily="34" charset="0"/>
                <a:hlinkClick r:id="rId8"/>
              </a:rPr>
              <a:t>https://datascience.stackexchange.com/a/33050</a:t>
            </a:r>
            <a:endParaRPr lang="en-US" sz="1800" dirty="0">
              <a:solidFill>
                <a:schemeClr val="accent3">
                  <a:lumMod val="25000"/>
                </a:schemeClr>
              </a:solidFill>
              <a:latin typeface="Abadi" panose="020B0604020104020204" pitchFamily="34" charset="0"/>
            </a:endParaRPr>
          </a:p>
          <a:p>
            <a:pPr lvl="2">
              <a:lnSpc>
                <a:spcPct val="100000"/>
              </a:lnSpc>
              <a:spcBef>
                <a:spcPts val="0"/>
              </a:spcBef>
              <a:spcAft>
                <a:spcPts val="1000"/>
              </a:spcAft>
            </a:pPr>
            <a:r>
              <a:rPr lang="en-US" sz="1800" dirty="0">
                <a:solidFill>
                  <a:schemeClr val="accent3">
                    <a:lumMod val="25000"/>
                  </a:schemeClr>
                </a:solidFill>
                <a:latin typeface="Abadi" panose="020B0604020104020204" pitchFamily="34" charset="0"/>
              </a:rPr>
              <a:t>Explanation of why you would rebuild your model using the full dataset</a:t>
            </a:r>
          </a:p>
          <a:p>
            <a:pPr lvl="1">
              <a:lnSpc>
                <a:spcPct val="110000"/>
              </a:lnSpc>
              <a:spcBef>
                <a:spcPts val="0"/>
              </a:spcBef>
            </a:pPr>
            <a:r>
              <a:rPr lang="en-US" sz="1800" dirty="0">
                <a:solidFill>
                  <a:schemeClr val="accent3">
                    <a:lumMod val="25000"/>
                  </a:schemeClr>
                </a:solidFill>
                <a:latin typeface="Abadi" panose="020B0604020104020204" pitchFamily="34" charset="0"/>
                <a:hlinkClick r:id="rId9"/>
              </a:rPr>
              <a:t>https://www.spacex.com/vehicles/falcon-9/</a:t>
            </a:r>
            <a:endParaRPr lang="en-US" sz="1800" dirty="0">
              <a:solidFill>
                <a:schemeClr val="accent3">
                  <a:lumMod val="25000"/>
                </a:schemeClr>
              </a:solidFill>
              <a:latin typeface="Abadi" panose="020B0604020104020204" pitchFamily="34" charset="0"/>
            </a:endParaRPr>
          </a:p>
          <a:p>
            <a:pPr lvl="2">
              <a:lnSpc>
                <a:spcPct val="100000"/>
              </a:lnSpc>
              <a:spcBef>
                <a:spcPts val="0"/>
              </a:spcBef>
            </a:pPr>
            <a:r>
              <a:rPr lang="en-US" sz="1800" dirty="0">
                <a:solidFill>
                  <a:schemeClr val="accent3">
                    <a:lumMod val="25000"/>
                  </a:schemeClr>
                </a:solidFill>
                <a:latin typeface="Abadi" panose="020B0604020104020204" pitchFamily="34" charset="0"/>
              </a:rPr>
              <a:t>Source of SpaceX's advertised $62 million launch price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&amp; Acknowledgments</a:t>
            </a: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Business Problems</a:t>
            </a:r>
            <a:endParaRPr lang="en-US" dirty="0">
              <a:solidFill>
                <a:srgbClr val="0B49CB"/>
              </a:solidFill>
            </a:endParaRPr>
          </a:p>
        </p:txBody>
      </p:sp>
      <p:sp>
        <p:nvSpPr>
          <p:cNvPr id="2" name="Content Placeholder 2">
            <a:extLst>
              <a:ext uri="{FF2B5EF4-FFF2-40B4-BE49-F238E27FC236}">
                <a16:creationId xmlns:a16="http://schemas.microsoft.com/office/drawing/2014/main" id="{9C8E1CC0-D147-0C90-1B38-CACC257C8092}"/>
              </a:ext>
            </a:extLst>
          </p:cNvPr>
          <p:cNvSpPr txBox="1">
            <a:spLocks/>
          </p:cNvSpPr>
          <p:nvPr/>
        </p:nvSpPr>
        <p:spPr>
          <a:xfrm>
            <a:off x="828068" y="1433729"/>
            <a:ext cx="6348413" cy="4832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SpaceX advertises Falcon 9 rocket launches with a cost of 62 million dollars when the first stage of their rockets can be reused.</a:t>
            </a:r>
          </a:p>
          <a:p>
            <a:r>
              <a:rPr lang="en-US" sz="2400" dirty="0"/>
              <a:t>The first stage is estimated to cost upwards of 15 million to build without including R&amp;D cost recoupment or profit margin.</a:t>
            </a:r>
          </a:p>
          <a:p>
            <a:r>
              <a:rPr lang="en-US" sz="2400" dirty="0"/>
              <a:t>Sometimes SpaceX will sacrifice the first stage due to mission parameters such as payload, orbit, and customer.</a:t>
            </a:r>
          </a:p>
          <a:p>
            <a:r>
              <a:rPr lang="en-US" sz="2400" dirty="0"/>
              <a:t>Therefore this report aims to accurately predict the likelihood of the first stage rocket landing successfully as a proxy for the cost of a launch</a:t>
            </a:r>
            <a:endParaRPr lang="en-GB" sz="2400" dirty="0"/>
          </a:p>
        </p:txBody>
      </p:sp>
    </p:spTree>
    <p:extLst>
      <p:ext uri="{BB962C8B-B14F-4D97-AF65-F5344CB8AC3E}">
        <p14:creationId xmlns:p14="http://schemas.microsoft.com/office/powerpoint/2010/main" val="280533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0163"/>
            <a:ext cx="10515600" cy="5357812"/>
          </a:xfrm>
          <a:prstGeom prst="rect">
            <a:avLst/>
          </a:prstGeom>
        </p:spPr>
        <p:txBody>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 </a:t>
            </a:r>
            <a:r>
              <a:rPr lang="en-US" sz="2200" dirty="0">
                <a:solidFill>
                  <a:schemeClr val="accent3">
                    <a:lumMod val="25000"/>
                  </a:schemeClr>
                </a:solidFill>
                <a:latin typeface="Abadi" panose="020B0604020104020204" pitchFamily="34" charset="0"/>
                <a:hlinkClick r:id="rId3"/>
              </a:rPr>
              <a:t>Link to Jupyter Notebook on GitHub</a:t>
            </a:r>
            <a:endParaRPr lang="en-US" sz="2200" dirty="0">
              <a:solidFill>
                <a:schemeClr val="accent3">
                  <a:lumMod val="25000"/>
                </a:schemeClr>
              </a:solidFill>
              <a:latin typeface="Abadi" panose="020B0604020104020204" pitchFamily="34" charset="0"/>
            </a:endParaRPr>
          </a:p>
          <a:p>
            <a:pPr lvl="1">
              <a:lnSpc>
                <a:spcPct val="100000"/>
              </a:lnSpc>
              <a:spcBef>
                <a:spcPts val="100"/>
              </a:spcBef>
            </a:pPr>
            <a:r>
              <a:rPr lang="en-US" sz="2000" dirty="0">
                <a:solidFill>
                  <a:schemeClr val="accent3">
                    <a:lumMod val="25000"/>
                  </a:schemeClr>
                </a:solidFill>
                <a:latin typeface="Abadi" panose="020B0604020104020204" pitchFamily="34" charset="0"/>
              </a:rPr>
              <a:t>Acquired historical launch data from Open Source REST API for SpaceX</a:t>
            </a:r>
          </a:p>
          <a:p>
            <a:pPr lvl="2">
              <a:lnSpc>
                <a:spcPct val="100000"/>
              </a:lnSpc>
              <a:spcBef>
                <a:spcPts val="100"/>
              </a:spcBef>
            </a:pPr>
            <a:r>
              <a:rPr lang="en-US" dirty="0">
                <a:solidFill>
                  <a:schemeClr val="accent3">
                    <a:lumMod val="25000"/>
                  </a:schemeClr>
                </a:solidFill>
                <a:latin typeface="Abadi" panose="020B0604020104020204" pitchFamily="34" charset="0"/>
              </a:rPr>
              <a:t>Requested and parsed the SpaceX launch data using the GET request</a:t>
            </a:r>
          </a:p>
          <a:p>
            <a:pPr lvl="2">
              <a:lnSpc>
                <a:spcPct val="100000"/>
              </a:lnSpc>
              <a:spcBef>
                <a:spcPts val="100"/>
              </a:spcBef>
            </a:pPr>
            <a:r>
              <a:rPr lang="en-US" dirty="0">
                <a:solidFill>
                  <a:schemeClr val="accent3">
                    <a:lumMod val="25000"/>
                  </a:schemeClr>
                </a:solidFill>
                <a:latin typeface="Abadi" panose="020B0604020104020204" pitchFamily="34" charset="0"/>
              </a:rPr>
              <a:t>Filtered the dataframe to only include Falcon 9 launches</a:t>
            </a:r>
          </a:p>
          <a:p>
            <a:pPr lvl="2">
              <a:lnSpc>
                <a:spcPct val="100000"/>
              </a:lnSpc>
              <a:spcBef>
                <a:spcPts val="100"/>
              </a:spcBef>
            </a:pPr>
            <a:r>
              <a:rPr lang="en-US" dirty="0">
                <a:solidFill>
                  <a:schemeClr val="accent3">
                    <a:lumMod val="25000"/>
                  </a:schemeClr>
                </a:solidFill>
                <a:latin typeface="Abadi" panose="020B0604020104020204" pitchFamily="34" charset="0"/>
              </a:rPr>
              <a:t>Replaced missing payload mass values from classified missions with mean</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Web Scraping </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Link to Jupyter Notebook on GitHub</a:t>
            </a:r>
            <a:endParaRPr lang="en-US" sz="2200" dirty="0">
              <a:solidFill>
                <a:schemeClr val="accent3">
                  <a:lumMod val="25000"/>
                </a:schemeClr>
              </a:solidFill>
              <a:latin typeface="Abadi" panose="020B0604020104020204" pitchFamily="34" charset="0"/>
            </a:endParaRPr>
          </a:p>
          <a:p>
            <a:pPr lvl="1">
              <a:lnSpc>
                <a:spcPct val="100000"/>
              </a:lnSpc>
              <a:spcBef>
                <a:spcPts val="100"/>
              </a:spcBef>
            </a:pPr>
            <a:r>
              <a:rPr lang="en-US" sz="2000" dirty="0">
                <a:solidFill>
                  <a:schemeClr val="accent3">
                    <a:lumMod val="25000"/>
                  </a:schemeClr>
                </a:solidFill>
                <a:latin typeface="Abadi" panose="020B0604020104020204" pitchFamily="34" charset="0"/>
              </a:rPr>
              <a:t>Acquired historical launch data from Wikipedia page </a:t>
            </a:r>
            <a:r>
              <a:rPr lang="en-US" sz="2000" dirty="0">
                <a:solidFill>
                  <a:schemeClr val="accent3">
                    <a:lumMod val="25000"/>
                  </a:schemeClr>
                </a:solidFill>
                <a:latin typeface="Abadi" panose="020B0604020104020204" pitchFamily="34" charset="0"/>
                <a:hlinkClick r:id="rId5"/>
              </a:rPr>
              <a:t>'List of Falcon 9 and Falcon Heavy Launches</a:t>
            </a:r>
            <a:r>
              <a:rPr lang="en-US" sz="2000" dirty="0">
                <a:solidFill>
                  <a:schemeClr val="accent3">
                    <a:lumMod val="25000"/>
                  </a:schemeClr>
                </a:solidFill>
                <a:latin typeface="Abadi" panose="020B0604020104020204" pitchFamily="34" charset="0"/>
              </a:rPr>
              <a:t>’</a:t>
            </a:r>
          </a:p>
          <a:p>
            <a:pPr lvl="2">
              <a:lnSpc>
                <a:spcPct val="100000"/>
              </a:lnSpc>
              <a:spcBef>
                <a:spcPts val="100"/>
              </a:spcBef>
            </a:pPr>
            <a:r>
              <a:rPr lang="en-US" dirty="0">
                <a:solidFill>
                  <a:schemeClr val="accent3">
                    <a:lumMod val="25000"/>
                  </a:schemeClr>
                </a:solidFill>
                <a:latin typeface="Abadi" panose="020B0604020104020204" pitchFamily="34" charset="0"/>
              </a:rPr>
              <a:t>Requested the Falcon9 Launch Wiki page from its Wikipedia URL</a:t>
            </a:r>
          </a:p>
          <a:p>
            <a:pPr lvl="2">
              <a:lnSpc>
                <a:spcPct val="100000"/>
              </a:lnSpc>
              <a:spcBef>
                <a:spcPts val="100"/>
              </a:spcBef>
            </a:pPr>
            <a:r>
              <a:rPr lang="en-US" dirty="0">
                <a:solidFill>
                  <a:schemeClr val="accent3">
                    <a:lumMod val="25000"/>
                  </a:schemeClr>
                </a:solidFill>
                <a:latin typeface="Abadi" panose="020B0604020104020204" pitchFamily="34" charset="0"/>
              </a:rPr>
              <a:t>Extracted all column/variable names from the HTML table header</a:t>
            </a:r>
          </a:p>
          <a:p>
            <a:pPr lvl="2">
              <a:lnSpc>
                <a:spcPct val="100000"/>
              </a:lnSpc>
              <a:spcBef>
                <a:spcPts val="100"/>
              </a:spcBef>
            </a:pPr>
            <a:r>
              <a:rPr lang="en-US" dirty="0">
                <a:solidFill>
                  <a:schemeClr val="accent3">
                    <a:lumMod val="25000"/>
                  </a:schemeClr>
                </a:solidFill>
                <a:latin typeface="Abadi" panose="020B0604020104020204" pitchFamily="34" charset="0"/>
              </a:rPr>
              <a:t>Parsed the table and converted it into a Pandas data frame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Note:</a:t>
            </a:r>
            <a:r>
              <a:rPr lang="en-US" sz="1800" dirty="0">
                <a:solidFill>
                  <a:schemeClr val="accent3">
                    <a:lumMod val="25000"/>
                  </a:schemeClr>
                </a:solidFill>
                <a:latin typeface="Abadi" panose="020B0604020104020204" pitchFamily="34" charset="0"/>
              </a:rPr>
              <a:t> Falcon 9 launch dataset was limited to launches before December 7, 2020 per instructions.</a:t>
            </a: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7174"/>
            <a:ext cx="10515600" cy="4819218"/>
          </a:xfrm>
          <a:prstGeom prst="rect">
            <a:avLst/>
          </a:prstGeom>
        </p:spPr>
        <p:txBody>
          <a:bodyPr/>
          <a:lstStyle/>
          <a:p>
            <a:pPr marL="0" indent="0">
              <a:buNone/>
            </a:pPr>
            <a:r>
              <a:rPr lang="en-US" sz="2400" dirty="0">
                <a:latin typeface="Abadi" panose="020B0604020104020204" pitchFamily="34" charset="0"/>
              </a:rPr>
              <a:t>Explored data to determine the label for training supervised models</a:t>
            </a:r>
          </a:p>
          <a:p>
            <a:pPr lvl="1">
              <a:spcBef>
                <a:spcPts val="100"/>
              </a:spcBef>
            </a:pPr>
            <a:r>
              <a:rPr lang="en-US" sz="2000" dirty="0">
                <a:latin typeface="Abadi" panose="020B0604020104020204" pitchFamily="34" charset="0"/>
              </a:rPr>
              <a:t>Calculated the number of launches on each site</a:t>
            </a:r>
          </a:p>
          <a:p>
            <a:pPr lvl="1">
              <a:spcBef>
                <a:spcPts val="100"/>
              </a:spcBef>
            </a:pPr>
            <a:r>
              <a:rPr lang="en-US" sz="2000" dirty="0">
                <a:latin typeface="Abadi" panose="020B0604020104020204" pitchFamily="34" charset="0"/>
              </a:rPr>
              <a:t>Calculated the number and occurrence of each orbit</a:t>
            </a:r>
          </a:p>
          <a:p>
            <a:pPr lvl="1">
              <a:spcBef>
                <a:spcPts val="100"/>
              </a:spcBef>
            </a:pPr>
            <a:r>
              <a:rPr lang="en-US" sz="2000" dirty="0">
                <a:latin typeface="Abadi" panose="020B0604020104020204" pitchFamily="34" charset="0"/>
              </a:rPr>
              <a:t>Calculated the number and occurrence of mission outcome per orbit type</a:t>
            </a:r>
          </a:p>
          <a:p>
            <a:pPr marL="0" indent="0">
              <a:buNone/>
            </a:pPr>
            <a:r>
              <a:rPr lang="en-US" sz="2400" dirty="0">
                <a:latin typeface="Abadi" panose="020B0604020104020204" pitchFamily="34" charset="0"/>
              </a:rPr>
              <a:t>Created a landing outcome training label from 'Outcome' column</a:t>
            </a:r>
          </a:p>
          <a:p>
            <a:pPr lvl="1">
              <a:spcBef>
                <a:spcPts val="100"/>
              </a:spcBef>
            </a:pPr>
            <a:r>
              <a:rPr lang="en-US" sz="2000" dirty="0">
                <a:latin typeface="Abadi" panose="020B0604020104020204" pitchFamily="34" charset="0"/>
              </a:rPr>
              <a:t>Training label: 'Class'</a:t>
            </a:r>
          </a:p>
          <a:p>
            <a:pPr lvl="1">
              <a:spcBef>
                <a:spcPts val="100"/>
              </a:spcBef>
            </a:pPr>
            <a:r>
              <a:rPr lang="en-US" sz="2000" dirty="0">
                <a:latin typeface="Abadi" panose="020B0604020104020204" pitchFamily="34" charset="0"/>
              </a:rPr>
              <a:t>Class = 0; first stage booster did not land successfully</a:t>
            </a:r>
          </a:p>
          <a:p>
            <a:pPr lvl="1">
              <a:spcBef>
                <a:spcPts val="100"/>
              </a:spcBef>
            </a:pPr>
            <a:r>
              <a:rPr lang="en-US" sz="2000" dirty="0">
                <a:latin typeface="Abadi" panose="020B0604020104020204" pitchFamily="34" charset="0"/>
              </a:rPr>
              <a:t>None </a:t>
            </a:r>
            <a:r>
              <a:rPr lang="en-US" sz="2000" dirty="0" err="1">
                <a:latin typeface="Abadi" panose="020B0604020104020204" pitchFamily="34" charset="0"/>
              </a:rPr>
              <a:t>None</a:t>
            </a:r>
            <a:r>
              <a:rPr lang="en-US" sz="2000" dirty="0">
                <a:latin typeface="Abadi" panose="020B0604020104020204" pitchFamily="34" charset="0"/>
              </a:rPr>
              <a:t>; not attempted</a:t>
            </a:r>
          </a:p>
          <a:p>
            <a:pPr lvl="1">
              <a:spcBef>
                <a:spcPts val="100"/>
              </a:spcBef>
            </a:pPr>
            <a:r>
              <a:rPr lang="en-US" sz="2000" dirty="0">
                <a:latin typeface="Abadi" panose="020B0604020104020204" pitchFamily="34" charset="0"/>
              </a:rPr>
              <a:t>None ASDS; unable to be attempted due to launch failure</a:t>
            </a:r>
          </a:p>
          <a:p>
            <a:pPr lvl="1">
              <a:spcBef>
                <a:spcPts val="100"/>
              </a:spcBef>
            </a:pPr>
            <a:r>
              <a:rPr lang="en-US" sz="2000" dirty="0">
                <a:latin typeface="Abadi" panose="020B0604020104020204" pitchFamily="34" charset="0"/>
              </a:rPr>
              <a:t>False ASDS; drone ship landing failed</a:t>
            </a:r>
          </a:p>
          <a:p>
            <a:pPr lvl="1">
              <a:spcBef>
                <a:spcPts val="100"/>
              </a:spcBef>
            </a:pPr>
            <a:r>
              <a:rPr lang="en-US" sz="2000" dirty="0">
                <a:latin typeface="Abadi" panose="020B0604020104020204" pitchFamily="34" charset="0"/>
              </a:rPr>
              <a:t>False Ocean; ocean landing failed</a:t>
            </a:r>
          </a:p>
          <a:p>
            <a:pPr lvl="1">
              <a:spcBef>
                <a:spcPts val="100"/>
              </a:spcBef>
            </a:pPr>
            <a:r>
              <a:rPr lang="en-US" sz="2000" dirty="0">
                <a:latin typeface="Abadi" panose="020B0604020104020204" pitchFamily="34" charset="0"/>
              </a:rPr>
              <a:t>False RTLS; ground pad landing failed</a:t>
            </a:r>
          </a:p>
          <a:p>
            <a:pPr lvl="1">
              <a:spcBef>
                <a:spcPts val="100"/>
              </a:spcBef>
            </a:pPr>
            <a:r>
              <a:rPr lang="en-US" sz="2000" dirty="0">
                <a:latin typeface="Abadi" panose="020B0604020104020204" pitchFamily="34" charset="0"/>
              </a:rPr>
              <a:t>Class = 1; first stage booster landed successfully</a:t>
            </a:r>
          </a:p>
          <a:p>
            <a:pPr lvl="1">
              <a:spcBef>
                <a:spcPts val="100"/>
              </a:spcBef>
            </a:pPr>
            <a:r>
              <a:rPr lang="en-US" sz="2000" dirty="0">
                <a:latin typeface="Abadi" panose="020B0604020104020204" pitchFamily="34" charset="0"/>
              </a:rPr>
              <a:t>True ASDS; drone ship landing succeeded</a:t>
            </a:r>
          </a:p>
          <a:p>
            <a:pPr lvl="1">
              <a:spcBef>
                <a:spcPts val="100"/>
              </a:spcBef>
            </a:pPr>
            <a:r>
              <a:rPr lang="en-US" sz="2000" dirty="0">
                <a:latin typeface="Abadi" panose="020B0604020104020204" pitchFamily="34" charset="0"/>
              </a:rPr>
              <a:t>True RTLS; ground pad landing succeeded</a:t>
            </a:r>
          </a:p>
          <a:p>
            <a:pPr lvl="1">
              <a:spcBef>
                <a:spcPts val="100"/>
              </a:spcBef>
            </a:pPr>
            <a:r>
              <a:rPr lang="en-US" sz="2000" dirty="0">
                <a:latin typeface="Abadi" panose="020B0604020104020204" pitchFamily="34" charset="0"/>
              </a:rPr>
              <a:t>True Ocean; ocean landing succeeded</a:t>
            </a:r>
          </a:p>
          <a:p>
            <a:endParaRPr lang="en-US" sz="2400" dirty="0">
              <a:latin typeface="Abadi" panose="020B0604020104020204" pitchFamily="34" charset="0"/>
            </a:endParaRPr>
          </a:p>
          <a:p>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D7775AB1-32C5-4A62-A43E-E38022E873CB}"/>
              </a:ext>
            </a:extLst>
          </p:cNvPr>
          <p:cNvSpPr txBox="1"/>
          <p:nvPr/>
        </p:nvSpPr>
        <p:spPr>
          <a:xfrm>
            <a:off x="770011" y="6361201"/>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3"/>
              </a:rPr>
              <a:t>Link to Jupyter Notebook on GitHub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f80a141d-92ca-4d3d-9308-f7e7b1d44ce8"/>
    <ds:schemaRef ds:uri="http://purl.org/dc/terms/"/>
    <ds:schemaRef ds:uri="http://schemas.openxmlformats.org/package/2006/metadata/core-properties"/>
    <ds:schemaRef ds:uri="http://purl.org/dc/elements/1.1/"/>
    <ds:schemaRef ds:uri="http://www.w3.org/XML/1998/namespace"/>
    <ds:schemaRef ds:uri="http://schemas.microsoft.com/office/2006/documentManagement/types"/>
    <ds:schemaRef ds:uri="http://schemas.microsoft.com/office/infopath/2007/PartnerControls"/>
    <ds:schemaRef ds:uri="http://purl.org/dc/dcmitype/"/>
    <ds:schemaRef ds:uri="155be751-a274-42e8-93fb-f39d3b9bccc8"/>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270</TotalTime>
  <Words>1986</Words>
  <Application>Microsoft Office PowerPoint</Application>
  <PresentationFormat>Widescreen</PresentationFormat>
  <Paragraphs>266</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20MIP10030</cp:lastModifiedBy>
  <cp:revision>201</cp:revision>
  <cp:lastPrinted>2023-07-23T18:31:42Z</cp:lastPrinted>
  <dcterms:created xsi:type="dcterms:W3CDTF">2021-04-29T18:58:34Z</dcterms:created>
  <dcterms:modified xsi:type="dcterms:W3CDTF">2023-07-23T18:31:48Z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